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5"/>
  </p:notesMasterIdLst>
  <p:sldIdLst>
    <p:sldId id="288" r:id="rId2"/>
    <p:sldId id="256" r:id="rId3"/>
    <p:sldId id="285" r:id="rId4"/>
    <p:sldId id="257" r:id="rId5"/>
    <p:sldId id="275" r:id="rId6"/>
    <p:sldId id="268" r:id="rId7"/>
    <p:sldId id="269" r:id="rId8"/>
    <p:sldId id="281" r:id="rId9"/>
    <p:sldId id="280" r:id="rId10"/>
    <p:sldId id="270" r:id="rId11"/>
    <p:sldId id="279" r:id="rId12"/>
    <p:sldId id="271" r:id="rId13"/>
    <p:sldId id="273" r:id="rId14"/>
    <p:sldId id="276" r:id="rId15"/>
    <p:sldId id="277" r:id="rId16"/>
    <p:sldId id="286" r:id="rId17"/>
    <p:sldId id="278" r:id="rId18"/>
    <p:sldId id="274" r:id="rId19"/>
    <p:sldId id="282" r:id="rId20"/>
    <p:sldId id="264" r:id="rId21"/>
    <p:sldId id="259" r:id="rId22"/>
    <p:sldId id="272" r:id="rId23"/>
    <p:sldId id="287" r:id="rId24"/>
    <p:sldId id="289" r:id="rId25"/>
    <p:sldId id="262" r:id="rId26"/>
    <p:sldId id="260" r:id="rId27"/>
    <p:sldId id="290" r:id="rId28"/>
    <p:sldId id="265" r:id="rId29"/>
    <p:sldId id="263" r:id="rId30"/>
    <p:sldId id="266" r:id="rId31"/>
    <p:sldId id="267" r:id="rId32"/>
    <p:sldId id="283" r:id="rId33"/>
    <p:sldId id="28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7FF"/>
    <a:srgbClr val="008689"/>
    <a:srgbClr val="FBE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80717" autoAdjust="0"/>
  </p:normalViewPr>
  <p:slideViewPr>
    <p:cSldViewPr snapToGrid="0" snapToObjects="1">
      <p:cViewPr varScale="1">
        <p:scale>
          <a:sx n="78" d="100"/>
          <a:sy n="78" d="100"/>
        </p:scale>
        <p:origin x="-18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38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00B64-9AC6-E446-8749-814CE6E77ACB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6E093-AB8A-D443-9699-D730493F4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965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what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arduino</a:t>
            </a:r>
            <a:r>
              <a:rPr lang="es-ES_tradnl" dirty="0" smtClean="0"/>
              <a:t>?</a:t>
            </a:r>
          </a:p>
          <a:p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an</a:t>
            </a:r>
            <a:r>
              <a:rPr lang="es-ES_tradnl" dirty="0" smtClean="0"/>
              <a:t> open</a:t>
            </a:r>
            <a:r>
              <a:rPr lang="es-ES_tradnl" baseline="0" dirty="0" smtClean="0"/>
              <a:t> hardware </a:t>
            </a:r>
            <a:r>
              <a:rPr lang="es-ES_tradnl" baseline="0" dirty="0" err="1" smtClean="0"/>
              <a:t>platform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that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is</a:t>
            </a:r>
            <a:endParaRPr lang="es-ES_tradnl" baseline="0" dirty="0" smtClean="0"/>
          </a:p>
          <a:p>
            <a:pPr marL="171450" indent="-171450">
              <a:buFontTx/>
              <a:buChar char="-"/>
            </a:pPr>
            <a:r>
              <a:rPr lang="es-ES_tradnl" baseline="0" dirty="0" err="1" smtClean="0"/>
              <a:t>inexpensive</a:t>
            </a:r>
            <a:endParaRPr lang="es-ES_tradnl" baseline="0" dirty="0" smtClean="0"/>
          </a:p>
          <a:p>
            <a:pPr marL="171450" indent="-171450">
              <a:buFontTx/>
              <a:buChar char="-"/>
            </a:pPr>
            <a:r>
              <a:rPr lang="es-ES_tradnl" baseline="0" dirty="0" err="1" smtClean="0"/>
              <a:t>cross-platform</a:t>
            </a:r>
            <a:endParaRPr lang="es-ES_tradnl" baseline="0" dirty="0" smtClean="0"/>
          </a:p>
          <a:p>
            <a:pPr marL="171450" indent="-171450">
              <a:buFontTx/>
              <a:buChar char="-"/>
            </a:pPr>
            <a:r>
              <a:rPr lang="es-ES_tradnl" baseline="0" dirty="0" smtClean="0"/>
              <a:t>simple and </a:t>
            </a:r>
            <a:r>
              <a:rPr lang="es-ES_tradnl" baseline="0" dirty="0" err="1" smtClean="0"/>
              <a:t>easy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program</a:t>
            </a:r>
            <a:endParaRPr lang="es-ES_tradnl" baseline="0" dirty="0" smtClean="0"/>
          </a:p>
          <a:p>
            <a:pPr marL="171450" indent="-171450">
              <a:buFontTx/>
              <a:buChar char="-"/>
            </a:pPr>
            <a:r>
              <a:rPr lang="es-ES_tradnl" baseline="0" dirty="0" smtClean="0"/>
              <a:t>open and extensible, software and hardware</a:t>
            </a:r>
          </a:p>
          <a:p>
            <a:pPr marL="171450" indent="-171450">
              <a:buFontTx/>
              <a:buChar char="-"/>
            </a:pPr>
            <a:endParaRPr lang="es-ES_tradnl" baseline="0" dirty="0" smtClean="0"/>
          </a:p>
          <a:p>
            <a:pPr marL="0" indent="0">
              <a:buFontTx/>
              <a:buNone/>
            </a:pPr>
            <a:r>
              <a:rPr lang="es-ES_tradnl" baseline="0" dirty="0" smtClean="0"/>
              <a:t>http://</a:t>
            </a:r>
            <a:r>
              <a:rPr lang="es-ES_tradnl" baseline="0" dirty="0" err="1" smtClean="0"/>
              <a:t>arduino.cc</a:t>
            </a:r>
            <a:r>
              <a:rPr lang="es-ES_tradnl" baseline="0" dirty="0" smtClean="0"/>
              <a:t>/en/</a:t>
            </a:r>
            <a:r>
              <a:rPr lang="es-ES_tradnl" baseline="0" dirty="0" err="1" smtClean="0"/>
              <a:t>pmwiki.php?n</a:t>
            </a:r>
            <a:r>
              <a:rPr lang="es-ES_tradnl" baseline="0" dirty="0" smtClean="0"/>
              <a:t>=Guide/</a:t>
            </a:r>
            <a:r>
              <a:rPr lang="es-ES_tradnl" baseline="0" dirty="0" err="1" smtClean="0"/>
              <a:t>Introduction</a:t>
            </a:r>
            <a:endParaRPr lang="es-ES_tradnl" baseline="0" dirty="0" smtClean="0"/>
          </a:p>
          <a:p>
            <a:pPr marL="0" indent="0">
              <a:buFontTx/>
              <a:buNone/>
            </a:pPr>
            <a:endParaRPr lang="es-ES_tradnl" baseline="0" dirty="0" smtClean="0"/>
          </a:p>
          <a:p>
            <a:pPr marL="0" indent="0">
              <a:buFontTx/>
              <a:buNone/>
            </a:pPr>
            <a:r>
              <a:rPr lang="es-ES_tradnl" baseline="0" dirty="0" smtClean="0"/>
              <a:t>David </a:t>
            </a:r>
            <a:r>
              <a:rPr lang="es-ES_tradnl" baseline="0" dirty="0" err="1" smtClean="0"/>
              <a:t>Cuartielles</a:t>
            </a:r>
            <a:r>
              <a:rPr lang="es-ES_tradnl" baseline="0" dirty="0" smtClean="0"/>
              <a:t>, Zaragoza</a:t>
            </a:r>
          </a:p>
          <a:p>
            <a:pPr marL="0" indent="0">
              <a:buFontTx/>
              <a:buNone/>
            </a:pPr>
            <a:endParaRPr lang="es-ES_tradnl" baseline="0" dirty="0" smtClean="0"/>
          </a:p>
          <a:p>
            <a:pPr marL="171450" indent="-171450">
              <a:buFontTx/>
              <a:buChar char="-"/>
            </a:pP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6E093-AB8A-D443-9699-D730493F4547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957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demo</a:t>
            </a:r>
            <a:r>
              <a:rPr lang="es-ES_tradnl" baseline="0" dirty="0" smtClean="0"/>
              <a:t> 3_rest_server.js</a:t>
            </a:r>
          </a:p>
          <a:p>
            <a:endParaRPr lang="es-ES_tradnl" baseline="0" dirty="0" smtClean="0"/>
          </a:p>
          <a:p>
            <a:r>
              <a:rPr lang="es-ES_tradnl" baseline="0" dirty="0" err="1" smtClean="0"/>
              <a:t>clientside</a:t>
            </a:r>
            <a:endParaRPr lang="es-ES_tradnl" baseline="0" dirty="0" smtClean="0"/>
          </a:p>
          <a:p>
            <a:r>
              <a:rPr lang="es-ES_tradnl" baseline="0" dirty="0" smtClean="0"/>
              <a:t>7_leds</a:t>
            </a:r>
          </a:p>
          <a:p>
            <a:r>
              <a:rPr lang="es-ES_tradnl" baseline="0" dirty="0" smtClean="0"/>
              <a:t>6_flex</a:t>
            </a:r>
          </a:p>
          <a:p>
            <a:r>
              <a:rPr lang="es-ES_tradnl" baseline="0" dirty="0" smtClean="0"/>
              <a:t>8_photo</a:t>
            </a:r>
          </a:p>
          <a:p>
            <a:r>
              <a:rPr lang="es-ES_tradnl" baseline="0" dirty="0" smtClean="0"/>
              <a:t>3_distance,4_servo</a:t>
            </a:r>
          </a:p>
          <a:p>
            <a:r>
              <a:rPr lang="es-ES_tradnl" baseline="0" dirty="0" smtClean="0"/>
              <a:t>5_radar</a:t>
            </a:r>
          </a:p>
          <a:p>
            <a:endParaRPr lang="es-ES_tradnl" baseline="0" dirty="0" smtClean="0"/>
          </a:p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6E093-AB8A-D443-9699-D730493F4547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613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microcontroller</a:t>
            </a:r>
            <a:endParaRPr lang="es-ES_tradnl" dirty="0" smtClean="0"/>
          </a:p>
          <a:p>
            <a:pPr marL="171450" indent="-171450">
              <a:buFontTx/>
              <a:buChar char="-"/>
            </a:pPr>
            <a:r>
              <a:rPr lang="es-ES_tradnl" dirty="0" err="1" smtClean="0"/>
              <a:t>executes</a:t>
            </a:r>
            <a:r>
              <a:rPr lang="es-ES_tradnl" dirty="0" smtClean="0"/>
              <a:t> </a:t>
            </a:r>
            <a:r>
              <a:rPr lang="es-ES_tradnl" dirty="0" err="1" smtClean="0"/>
              <a:t>code</a:t>
            </a:r>
            <a:endParaRPr lang="es-ES_tradnl" dirty="0" smtClean="0"/>
          </a:p>
          <a:p>
            <a:pPr marL="171450" indent="-171450">
              <a:buFontTx/>
              <a:buChar char="-"/>
            </a:pPr>
            <a:r>
              <a:rPr lang="es-ES_tradnl" dirty="0" err="1" smtClean="0"/>
              <a:t>analog</a:t>
            </a:r>
            <a:r>
              <a:rPr lang="es-ES_tradnl" dirty="0" smtClean="0"/>
              <a:t> and digital </a:t>
            </a:r>
            <a:r>
              <a:rPr lang="es-ES_tradnl" dirty="0" err="1" smtClean="0"/>
              <a:t>pins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I/O</a:t>
            </a:r>
          </a:p>
          <a:p>
            <a:pPr marL="171450" indent="-171450">
              <a:buFontTx/>
              <a:buChar char="-"/>
            </a:pPr>
            <a:r>
              <a:rPr lang="es-ES_tradnl" dirty="0" err="1" smtClean="0"/>
              <a:t>external</a:t>
            </a:r>
            <a:r>
              <a:rPr lang="es-ES_tradnl" dirty="0" smtClean="0"/>
              <a:t> </a:t>
            </a:r>
            <a:r>
              <a:rPr lang="es-ES_tradnl" dirty="0" err="1" smtClean="0"/>
              <a:t>power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USB</a:t>
            </a:r>
          </a:p>
          <a:p>
            <a:r>
              <a:rPr lang="es-ES_tradnl" dirty="0" smtClean="0"/>
              <a:t>- </a:t>
            </a:r>
            <a:r>
              <a:rPr lang="es-ES_tradnl" dirty="0" err="1" smtClean="0"/>
              <a:t>Power</a:t>
            </a:r>
            <a:endParaRPr lang="es-ES_tradnl" dirty="0" smtClean="0"/>
          </a:p>
          <a:p>
            <a:r>
              <a:rPr lang="es-ES_tradnl" dirty="0" smtClean="0"/>
              <a:t>- </a:t>
            </a:r>
            <a:r>
              <a:rPr lang="es-ES_tradnl" dirty="0" err="1" smtClean="0"/>
              <a:t>Code</a:t>
            </a:r>
            <a:r>
              <a:rPr lang="es-ES_tradnl" dirty="0" smtClean="0"/>
              <a:t> </a:t>
            </a:r>
            <a:r>
              <a:rPr lang="es-ES_tradnl" dirty="0" err="1" smtClean="0"/>
              <a:t>download</a:t>
            </a:r>
            <a:endParaRPr lang="es-ES_tradnl" dirty="0" smtClean="0"/>
          </a:p>
          <a:p>
            <a:r>
              <a:rPr lang="es-ES_tradnl" dirty="0" smtClean="0"/>
              <a:t>- Data I/O</a:t>
            </a:r>
          </a:p>
          <a:p>
            <a:pPr marL="171450" indent="-171450">
              <a:buFontTx/>
              <a:buChar char="-"/>
            </a:pPr>
            <a:endParaRPr lang="es-ES_tradnl" dirty="0" smtClean="0"/>
          </a:p>
          <a:p>
            <a:pPr marL="171450" indent="-171450">
              <a:buFontTx/>
              <a:buChar char="-"/>
            </a:pPr>
            <a:r>
              <a:rPr lang="es-ES_tradnl" dirty="0" err="1" smtClean="0"/>
              <a:t>reset</a:t>
            </a:r>
            <a:r>
              <a:rPr lang="es-ES_tradnl" dirty="0" smtClean="0"/>
              <a:t> </a:t>
            </a:r>
            <a:r>
              <a:rPr lang="es-ES_tradnl" dirty="0" err="1" smtClean="0"/>
              <a:t>button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6E093-AB8A-D443-9699-D730493F4547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695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don’t</a:t>
            </a:r>
            <a:r>
              <a:rPr lang="es-ES_tradnl" dirty="0" smtClean="0"/>
              <a:t> </a:t>
            </a:r>
            <a:r>
              <a:rPr lang="es-ES_tradnl" dirty="0" err="1" smtClean="0"/>
              <a:t>know</a:t>
            </a:r>
            <a:r>
              <a:rPr lang="es-ES_tradnl" dirty="0" smtClean="0"/>
              <a:t> a </a:t>
            </a:r>
            <a:r>
              <a:rPr lang="es-ES_tradnl" dirty="0" err="1" smtClean="0"/>
              <a:t>thing</a:t>
            </a:r>
            <a:r>
              <a:rPr lang="es-ES_tradnl" dirty="0" smtClean="0"/>
              <a:t> </a:t>
            </a:r>
            <a:r>
              <a:rPr lang="es-ES_tradnl" dirty="0" err="1" smtClean="0"/>
              <a:t>about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electronics</a:t>
            </a:r>
            <a:endParaRPr lang="es-ES_tradnl" baseline="0" dirty="0" smtClean="0"/>
          </a:p>
          <a:p>
            <a:r>
              <a:rPr lang="es-ES_tradnl" baseline="0" dirty="0" err="1" smtClean="0"/>
              <a:t>lots</a:t>
            </a:r>
            <a:r>
              <a:rPr lang="es-ES_tradnl" baseline="0" dirty="0" smtClean="0"/>
              <a:t> of </a:t>
            </a:r>
            <a:r>
              <a:rPr lang="es-ES_tradnl" baseline="0" dirty="0" err="1" smtClean="0"/>
              <a:t>information</a:t>
            </a:r>
            <a:r>
              <a:rPr lang="es-ES_tradnl" baseline="0" dirty="0" smtClean="0"/>
              <a:t> in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web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6E093-AB8A-D443-9699-D730493F4547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295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breadboards</a:t>
            </a:r>
            <a:r>
              <a:rPr lang="es-ES_tradnl" dirty="0" smtClean="0"/>
              <a:t> </a:t>
            </a:r>
            <a:r>
              <a:rPr lang="es-ES_tradnl" dirty="0" err="1" smtClean="0"/>
              <a:t>very</a:t>
            </a:r>
            <a:r>
              <a:rPr lang="es-ES_tradnl" dirty="0" smtClean="0"/>
              <a:t> </a:t>
            </a:r>
            <a:r>
              <a:rPr lang="es-ES_tradnl" dirty="0" err="1" smtClean="0"/>
              <a:t>convenient</a:t>
            </a:r>
            <a:r>
              <a:rPr lang="es-ES_tradnl" dirty="0" smtClean="0"/>
              <a:t>, </a:t>
            </a:r>
            <a:r>
              <a:rPr lang="es-ES_tradnl" dirty="0" err="1" smtClean="0"/>
              <a:t>don’t</a:t>
            </a:r>
            <a:r>
              <a:rPr lang="es-ES_tradnl" dirty="0" smtClean="0"/>
              <a:t> </a:t>
            </a:r>
            <a:r>
              <a:rPr lang="es-ES_tradnl" dirty="0" err="1" smtClean="0"/>
              <a:t>need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solder</a:t>
            </a:r>
            <a:r>
              <a:rPr lang="es-ES_tradnl" dirty="0" smtClean="0"/>
              <a:t> </a:t>
            </a:r>
            <a:r>
              <a:rPr lang="es-ES_tradnl" dirty="0" err="1" smtClean="0"/>
              <a:t>anything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err="1" smtClean="0"/>
              <a:t>conected</a:t>
            </a:r>
            <a:r>
              <a:rPr lang="es-ES_tradnl" dirty="0" smtClean="0"/>
              <a:t> </a:t>
            </a:r>
            <a:r>
              <a:rPr lang="es-ES_tradnl" dirty="0" err="1" smtClean="0"/>
              <a:t>columns</a:t>
            </a:r>
            <a:r>
              <a:rPr lang="es-ES_tradnl" dirty="0" smtClean="0"/>
              <a:t> and </a:t>
            </a:r>
            <a:r>
              <a:rPr lang="es-ES_tradnl" dirty="0" err="1" smtClean="0"/>
              <a:t>rows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6E093-AB8A-D443-9699-D730493F4547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9829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arduino</a:t>
            </a:r>
            <a:r>
              <a:rPr lang="es-ES_tradnl" dirty="0" smtClean="0"/>
              <a:t> </a:t>
            </a:r>
            <a:r>
              <a:rPr lang="es-ES_tradnl" dirty="0" err="1" smtClean="0"/>
              <a:t>language</a:t>
            </a:r>
            <a:endParaRPr lang="es-ES_tradnl" dirty="0" smtClean="0"/>
          </a:p>
          <a:p>
            <a:r>
              <a:rPr lang="es-ES_tradnl" dirty="0" err="1" smtClean="0"/>
              <a:t>based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err="1" smtClean="0"/>
              <a:t>wiring</a:t>
            </a:r>
            <a:r>
              <a:rPr lang="es-ES_tradnl" dirty="0" smtClean="0"/>
              <a:t>/</a:t>
            </a:r>
            <a:r>
              <a:rPr lang="es-ES_tradnl" dirty="0" err="1" smtClean="0"/>
              <a:t>processing</a:t>
            </a:r>
            <a:endParaRPr lang="es-ES_tradnl" dirty="0" smtClean="0"/>
          </a:p>
          <a:p>
            <a:r>
              <a:rPr lang="es-ES_tradnl" dirty="0" smtClean="0"/>
              <a:t>http://</a:t>
            </a:r>
            <a:r>
              <a:rPr lang="es-ES_tradnl" dirty="0" err="1" smtClean="0"/>
              <a:t>arduino.cc</a:t>
            </a:r>
            <a:r>
              <a:rPr lang="es-ES_tradnl" dirty="0" smtClean="0"/>
              <a:t>/en/Reference/</a:t>
            </a:r>
            <a:r>
              <a:rPr lang="es-ES_tradnl" dirty="0" err="1" smtClean="0"/>
              <a:t>HomePage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6E093-AB8A-D443-9699-D730493F4547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6399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setup</a:t>
            </a:r>
            <a:endParaRPr lang="es-ES_tradnl" dirty="0" smtClean="0"/>
          </a:p>
          <a:p>
            <a:r>
              <a:rPr lang="es-ES_tradnl" dirty="0" err="1" smtClean="0"/>
              <a:t>loop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compile in </a:t>
            </a:r>
            <a:r>
              <a:rPr lang="es-ES_tradnl" dirty="0" err="1" smtClean="0"/>
              <a:t>the</a:t>
            </a:r>
            <a:r>
              <a:rPr lang="es-ES_tradnl" dirty="0" smtClean="0"/>
              <a:t> IDE and transfer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microcontroller</a:t>
            </a:r>
            <a:r>
              <a:rPr lang="es-ES_tradnl" dirty="0" smtClean="0"/>
              <a:t> </a:t>
            </a:r>
            <a:r>
              <a:rPr lang="es-ES_tradnl" dirty="0" err="1" smtClean="0"/>
              <a:t>via</a:t>
            </a:r>
            <a:r>
              <a:rPr lang="es-ES_tradnl" dirty="0" smtClean="0"/>
              <a:t> USB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6E093-AB8A-D443-9699-D730493F4547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785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demo 0_led.js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6E093-AB8A-D443-9699-D730493F4547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1019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more </a:t>
            </a:r>
            <a:r>
              <a:rPr lang="es-ES_tradnl" dirty="0" err="1" smtClean="0"/>
              <a:t>powerful</a:t>
            </a:r>
            <a:r>
              <a:rPr lang="es-ES_tradnl" dirty="0" smtClean="0"/>
              <a:t> </a:t>
            </a:r>
            <a:r>
              <a:rPr lang="es-ES_tradnl" dirty="0" err="1" smtClean="0"/>
              <a:t>logic</a:t>
            </a:r>
            <a:endParaRPr lang="es-ES_tradnl" dirty="0" smtClean="0"/>
          </a:p>
          <a:p>
            <a:r>
              <a:rPr lang="es-ES_tradnl" dirty="0" smtClean="0"/>
              <a:t>use </a:t>
            </a:r>
            <a:r>
              <a:rPr lang="es-ES_tradnl" dirty="0" err="1" smtClean="0"/>
              <a:t>other</a:t>
            </a:r>
            <a:r>
              <a:rPr lang="es-ES_tradnl" dirty="0" smtClean="0"/>
              <a:t> </a:t>
            </a:r>
            <a:r>
              <a:rPr lang="es-ES_tradnl" dirty="0" err="1" smtClean="0"/>
              <a:t>node</a:t>
            </a:r>
            <a:r>
              <a:rPr lang="es-ES_tradnl" dirty="0" smtClean="0"/>
              <a:t> </a:t>
            </a:r>
            <a:r>
              <a:rPr lang="es-ES_tradnl" dirty="0" err="1" smtClean="0"/>
              <a:t>packages</a:t>
            </a:r>
            <a:endParaRPr lang="es-ES_tradnl" dirty="0" smtClean="0"/>
          </a:p>
          <a:p>
            <a:r>
              <a:rPr lang="es-ES_tradnl" dirty="0" err="1" smtClean="0"/>
              <a:t>connect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internet</a:t>
            </a:r>
          </a:p>
          <a:p>
            <a:pPr lvl="1"/>
            <a:r>
              <a:rPr lang="es-ES_tradnl" dirty="0" err="1" smtClean="0"/>
              <a:t>send</a:t>
            </a:r>
            <a:endParaRPr lang="es-ES_tradnl" dirty="0" smtClean="0"/>
          </a:p>
          <a:p>
            <a:pPr lvl="1"/>
            <a:r>
              <a:rPr lang="es-ES_tradnl" dirty="0" err="1" smtClean="0"/>
              <a:t>receive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demo 1_servo.js</a:t>
            </a:r>
          </a:p>
          <a:p>
            <a:r>
              <a:rPr lang="es-ES_tradnl" dirty="0" smtClean="0"/>
              <a:t>demo 2_servo.js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6E093-AB8A-D443-9699-D730493F4547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3253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6E093-AB8A-D443-9699-D730493F4547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395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68775"/>
            <a:ext cx="7772400" cy="1470025"/>
          </a:xfrm>
        </p:spPr>
        <p:txBody>
          <a:bodyPr/>
          <a:lstStyle>
            <a:lvl1pPr marL="354013" indent="0" algn="l">
              <a:defRPr/>
            </a:lvl1pPr>
          </a:lstStyle>
          <a:p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7315200" cy="660923"/>
          </a:xfrm>
        </p:spPr>
        <p:txBody>
          <a:bodyPr>
            <a:normAutofit/>
          </a:bodyPr>
          <a:lstStyle>
            <a:lvl1pPr marL="0" indent="0" algn="r"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footer - w/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0" y="5584082"/>
            <a:ext cx="9143999" cy="1273918"/>
          </a:xfr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457200" rtl="0" eaLnBrk="1" latinLnBrk="0" hangingPunct="1">
              <a:buFontTx/>
              <a:buNone/>
              <a:defRPr lang="es-ES_tradnl" sz="5400" kern="1200" dirty="0" smtClean="0">
                <a:solidFill>
                  <a:srgbClr val="103154"/>
                </a:solidFill>
                <a:latin typeface="+mn-lt"/>
                <a:ea typeface="+mn-ea"/>
                <a:cs typeface="+mn-cs"/>
              </a:defRPr>
            </a:lvl1pPr>
            <a:lvl2pPr marL="0" algn="ctr" defTabSz="457200" rtl="0" eaLnBrk="1" latinLnBrk="0" hangingPunct="1">
              <a:defRPr lang="es-ES_tradnl" sz="5400" kern="1200" dirty="0" smtClean="0">
                <a:solidFill>
                  <a:srgbClr val="103154"/>
                </a:solidFill>
                <a:latin typeface="+mn-lt"/>
                <a:ea typeface="+mn-ea"/>
                <a:cs typeface="+mn-cs"/>
              </a:defRPr>
            </a:lvl2pPr>
            <a:lvl3pPr marL="0" algn="ctr" defTabSz="457200" rtl="0" eaLnBrk="1" latinLnBrk="0" hangingPunct="1">
              <a:defRPr lang="es-ES_tradnl" sz="5400" kern="1200" dirty="0" smtClean="0">
                <a:solidFill>
                  <a:srgbClr val="103154"/>
                </a:solidFill>
                <a:latin typeface="+mn-lt"/>
                <a:ea typeface="+mn-ea"/>
                <a:cs typeface="+mn-cs"/>
              </a:defRPr>
            </a:lvl3pPr>
            <a:lvl4pPr marL="0" algn="ctr" defTabSz="457200" rtl="0" eaLnBrk="1" latinLnBrk="0" hangingPunct="1">
              <a:defRPr lang="es-ES_tradnl" sz="5400" kern="1200" dirty="0" smtClean="0">
                <a:solidFill>
                  <a:srgbClr val="103154"/>
                </a:solidFill>
                <a:latin typeface="+mn-lt"/>
                <a:ea typeface="+mn-ea"/>
                <a:cs typeface="+mn-cs"/>
              </a:defRPr>
            </a:lvl4pPr>
            <a:lvl5pPr marL="0" algn="ctr" defTabSz="457200" rtl="0" eaLnBrk="1" latinLnBrk="0" hangingPunct="1">
              <a:defRPr lang="es-ES_tradnl" sz="5400" kern="1200" dirty="0">
                <a:solidFill>
                  <a:srgbClr val="103154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ctr" defTabSz="45720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36120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footer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0" y="5584082"/>
            <a:ext cx="9143999" cy="1273918"/>
          </a:xfr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457200" rtl="0" eaLnBrk="1" latinLnBrk="0" hangingPunct="1">
              <a:buFontTx/>
              <a:buNone/>
              <a:defRPr lang="es-ES_tradnl" sz="5400" kern="1200" dirty="0" smtClean="0">
                <a:solidFill>
                  <a:srgbClr val="103154"/>
                </a:solidFill>
                <a:latin typeface="+mn-lt"/>
                <a:ea typeface="+mn-ea"/>
                <a:cs typeface="+mn-cs"/>
              </a:defRPr>
            </a:lvl1pPr>
            <a:lvl2pPr marL="0" algn="ctr" defTabSz="457200" rtl="0" eaLnBrk="1" latinLnBrk="0" hangingPunct="1">
              <a:defRPr lang="es-ES_tradnl" sz="5400" kern="1200" dirty="0" smtClean="0">
                <a:solidFill>
                  <a:srgbClr val="103154"/>
                </a:solidFill>
                <a:latin typeface="+mn-lt"/>
                <a:ea typeface="+mn-ea"/>
                <a:cs typeface="+mn-cs"/>
              </a:defRPr>
            </a:lvl2pPr>
            <a:lvl3pPr marL="0" algn="ctr" defTabSz="457200" rtl="0" eaLnBrk="1" latinLnBrk="0" hangingPunct="1">
              <a:defRPr lang="es-ES_tradnl" sz="5400" kern="1200" dirty="0" smtClean="0">
                <a:solidFill>
                  <a:srgbClr val="103154"/>
                </a:solidFill>
                <a:latin typeface="+mn-lt"/>
                <a:ea typeface="+mn-ea"/>
                <a:cs typeface="+mn-cs"/>
              </a:defRPr>
            </a:lvl3pPr>
            <a:lvl4pPr marL="0" algn="ctr" defTabSz="457200" rtl="0" eaLnBrk="1" latinLnBrk="0" hangingPunct="1">
              <a:defRPr lang="es-ES_tradnl" sz="5400" kern="1200" dirty="0" smtClean="0">
                <a:solidFill>
                  <a:srgbClr val="103154"/>
                </a:solidFill>
                <a:latin typeface="+mn-lt"/>
                <a:ea typeface="+mn-ea"/>
                <a:cs typeface="+mn-cs"/>
              </a:defRPr>
            </a:lvl4pPr>
            <a:lvl5pPr marL="0" algn="ctr" defTabSz="457200" rtl="0" eaLnBrk="1" latinLnBrk="0" hangingPunct="1">
              <a:defRPr lang="es-ES_tradnl" sz="5400" kern="1200" dirty="0">
                <a:solidFill>
                  <a:srgbClr val="103154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ctr" defTabSz="45720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42892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E6636-258F-1A4D-B864-5D49B6834ED8}" type="datetimeFigureOut">
              <a:rPr lang="en-US" smtClean="0"/>
              <a:t>29/09/14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384F9-F4CC-4844-9E0D-5B81897B082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2" r:id="rId3"/>
    <p:sldLayoutId id="2147483733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org/package/johnny-five" TargetMode="External"/><Relationship Id="rId4" Type="http://schemas.openxmlformats.org/officeDocument/2006/relationships/hyperlink" Target="https://github.com/firmata/arduino" TargetMode="External"/><Relationship Id="rId5" Type="http://schemas.openxmlformats.org/officeDocument/2006/relationships/hyperlink" Target="http://www.voodootikigod.com/nodebots-the-rise-of-js-robotic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cto/duino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org/package/johnny-five" TargetMode="External"/><Relationship Id="rId4" Type="http://schemas.openxmlformats.org/officeDocument/2006/relationships/hyperlink" Target="https://github.com/rwaldron/johnny-five" TargetMode="External"/><Relationship Id="rId5" Type="http://schemas.openxmlformats.org/officeDocument/2006/relationships/image" Target="../media/image25.png"/><Relationship Id="rId6" Type="http://schemas.openxmlformats.org/officeDocument/2006/relationships/hyperlink" Target="http://github.com/jabadia/wenodetalk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node-ardx.org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68775"/>
            <a:ext cx="5779871" cy="1470025"/>
          </a:xfrm>
        </p:spPr>
        <p:txBody>
          <a:bodyPr>
            <a:normAutofit fontScale="90000"/>
          </a:bodyPr>
          <a:lstStyle/>
          <a:p>
            <a:r>
              <a:rPr lang="es-ES_tradnl" dirty="0" err="1" smtClean="0">
                <a:solidFill>
                  <a:schemeClr val="bg1"/>
                </a:solidFill>
              </a:rPr>
              <a:t>Controlling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RealWorld</a:t>
            </a:r>
            <a:r>
              <a:rPr lang="es-ES_tradnl" baseline="30000" dirty="0" err="1" smtClean="0">
                <a:solidFill>
                  <a:schemeClr val="bg1"/>
                </a:solidFill>
              </a:rPr>
              <a:t>TM</a:t>
            </a:r>
            <a:r>
              <a:rPr lang="es-ES_tradnl" baseline="0" dirty="0" smtClean="0">
                <a:solidFill>
                  <a:schemeClr val="bg1"/>
                </a:solidFill>
              </a:rPr>
              <a:t> </a:t>
            </a:r>
            <a:r>
              <a:rPr lang="es-ES_tradnl" baseline="0" dirty="0" err="1" smtClean="0">
                <a:solidFill>
                  <a:schemeClr val="bg1"/>
                </a:solidFill>
              </a:rPr>
              <a:t>elements</a:t>
            </a:r>
            <a:r>
              <a:rPr lang="es-ES_tradnl" baseline="0" dirty="0" smtClean="0">
                <a:solidFill>
                  <a:schemeClr val="bg1"/>
                </a:solidFill>
              </a:rPr>
              <a:t> </a:t>
            </a:r>
            <a:r>
              <a:rPr lang="es-ES_tradnl" baseline="0" dirty="0" err="1" smtClean="0">
                <a:solidFill>
                  <a:schemeClr val="bg1"/>
                </a:solidFill>
              </a:rPr>
              <a:t>with</a:t>
            </a:r>
            <a:r>
              <a:rPr lang="es-ES_tradnl" baseline="0" dirty="0" smtClean="0">
                <a:solidFill>
                  <a:schemeClr val="bg1"/>
                </a:solidFill>
              </a:rPr>
              <a:t> </a:t>
            </a:r>
            <a:r>
              <a:rPr lang="es-ES_tradnl" baseline="0" dirty="0" err="1" smtClean="0">
                <a:solidFill>
                  <a:schemeClr val="bg1"/>
                </a:solidFill>
              </a:rPr>
              <a:t>Node.js</a:t>
            </a:r>
            <a:r>
              <a:rPr lang="es-ES_tradnl" dirty="0" smtClean="0">
                <a:solidFill>
                  <a:schemeClr val="bg1"/>
                </a:solidFill>
              </a:rPr>
              <a:t> and </a:t>
            </a:r>
            <a:r>
              <a:rPr lang="es-ES_tradnl" dirty="0" err="1" smtClean="0">
                <a:solidFill>
                  <a:schemeClr val="bg1"/>
                </a:solidFill>
              </a:rPr>
              <a:t>Arduino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>
                <a:solidFill>
                  <a:srgbClr val="00F7FF"/>
                </a:solidFill>
              </a:rPr>
              <a:t>@</a:t>
            </a:r>
            <a:r>
              <a:rPr lang="es-ES_tradnl" dirty="0" err="1" smtClean="0">
                <a:solidFill>
                  <a:srgbClr val="00F7FF"/>
                </a:solidFill>
              </a:rPr>
              <a:t>javierabadia</a:t>
            </a:r>
            <a:endParaRPr lang="es-ES_tradnl" dirty="0">
              <a:solidFill>
                <a:srgbClr val="00F7FF"/>
              </a:solidFill>
            </a:endParaRPr>
          </a:p>
        </p:txBody>
      </p:sp>
      <p:pic>
        <p:nvPicPr>
          <p:cNvPr id="8" name="Picture 7" descr="Arduino_logo.png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06" y="-407005"/>
            <a:ext cx="4178194" cy="41781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alphaModFix amt="1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10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543" y="325602"/>
            <a:ext cx="4510448" cy="18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1168" r="108"/>
          <a:stretch/>
        </p:blipFill>
        <p:spPr>
          <a:xfrm>
            <a:off x="1725828" y="167550"/>
            <a:ext cx="5679971" cy="669045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err="1" smtClean="0"/>
              <a:t>write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code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179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D_blink_32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4119"/>
            <a:ext cx="9143999" cy="6857998"/>
          </a:xfrm>
          <a:prstGeom prst="rect">
            <a:avLst/>
          </a:prstGeom>
        </p:spPr>
      </p:pic>
      <p:pic>
        <p:nvPicPr>
          <p:cNvPr id="5" name="Picture 4" descr="Arduino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05" y="4401588"/>
            <a:ext cx="1182494" cy="11824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584082"/>
            <a:ext cx="9143999" cy="12739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smtClean="0"/>
              <a:t>and </a:t>
            </a:r>
            <a:r>
              <a:rPr lang="es-ES_tradnl" dirty="0" err="1" smtClean="0"/>
              <a:t>have</a:t>
            </a:r>
            <a:r>
              <a:rPr lang="es-ES_tradnl" dirty="0" smtClean="0"/>
              <a:t> [</a:t>
            </a:r>
            <a:r>
              <a:rPr lang="es-ES_tradnl" dirty="0" err="1" smtClean="0"/>
              <a:t>blinking</a:t>
            </a:r>
            <a:r>
              <a:rPr lang="es-ES_tradnl" dirty="0" smtClean="0"/>
              <a:t>] </a:t>
            </a:r>
            <a:r>
              <a:rPr lang="es-ES_tradnl" dirty="0" err="1" smtClean="0"/>
              <a:t>fun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262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shields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extend</a:t>
            </a:r>
            <a:r>
              <a:rPr lang="es-ES_tradnl" dirty="0" smtClean="0"/>
              <a:t> </a:t>
            </a:r>
            <a:r>
              <a:rPr lang="es-ES_tradnl" dirty="0" err="1" smtClean="0"/>
              <a:t>Arduino</a:t>
            </a:r>
            <a:r>
              <a:rPr lang="es-ES_tradnl" dirty="0" smtClean="0"/>
              <a:t> </a:t>
            </a:r>
            <a:r>
              <a:rPr lang="es-ES_tradnl" dirty="0" err="1" smtClean="0"/>
              <a:t>capabilities</a:t>
            </a:r>
            <a:endParaRPr lang="es-ES_tradnl" dirty="0" smtClean="0"/>
          </a:p>
          <a:p>
            <a:pPr lvl="1"/>
            <a:r>
              <a:rPr lang="es-ES_tradnl" dirty="0" err="1" smtClean="0"/>
              <a:t>wifi</a:t>
            </a:r>
            <a:endParaRPr lang="es-ES_tradnl" dirty="0" smtClean="0"/>
          </a:p>
          <a:p>
            <a:pPr lvl="1"/>
            <a:r>
              <a:rPr lang="es-ES_tradnl" dirty="0" smtClean="0"/>
              <a:t>RF</a:t>
            </a:r>
          </a:p>
          <a:p>
            <a:pPr lvl="1"/>
            <a:r>
              <a:rPr lang="es-ES_tradnl" dirty="0" smtClean="0"/>
              <a:t>GPS</a:t>
            </a:r>
          </a:p>
          <a:p>
            <a:pPr lvl="1"/>
            <a:r>
              <a:rPr lang="es-ES_tradnl" dirty="0" smtClean="0"/>
              <a:t>LCD</a:t>
            </a:r>
          </a:p>
          <a:p>
            <a:pPr lvl="1"/>
            <a:r>
              <a:rPr lang="es-ES_tradnl" dirty="0" err="1" smtClean="0"/>
              <a:t>ethernet</a:t>
            </a:r>
            <a:endParaRPr lang="es-ES_tradnl" dirty="0" smtClean="0"/>
          </a:p>
          <a:p>
            <a:pPr lvl="1"/>
            <a:r>
              <a:rPr lang="es-ES_tradnl" dirty="0" smtClean="0"/>
              <a:t>…</a:t>
            </a:r>
            <a:endParaRPr lang="es-ES_tradnl" dirty="0"/>
          </a:p>
        </p:txBody>
      </p:sp>
      <p:sp>
        <p:nvSpPr>
          <p:cNvPr id="4" name="Cross 3"/>
          <p:cNvSpPr/>
          <p:nvPr/>
        </p:nvSpPr>
        <p:spPr>
          <a:xfrm rot="2686740">
            <a:off x="1856069" y="618643"/>
            <a:ext cx="5400000" cy="5400000"/>
          </a:xfrm>
          <a:prstGeom prst="plus">
            <a:avLst>
              <a:gd name="adj" fmla="val 425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4023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121" y="1167595"/>
            <a:ext cx="3196355" cy="2258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19464" y="4200274"/>
            <a:ext cx="1390450" cy="646331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FF0000"/>
                </a:solidFill>
              </a:defRPr>
            </a:lvl1pPr>
          </a:lstStyle>
          <a:p>
            <a:r>
              <a:rPr lang="es-ES_tradnl" dirty="0">
                <a:solidFill>
                  <a:schemeClr val="accent1"/>
                </a:solidFill>
              </a:rPr>
              <a:t>LOGIC</a:t>
            </a:r>
          </a:p>
        </p:txBody>
      </p:sp>
      <p:sp>
        <p:nvSpPr>
          <p:cNvPr id="15" name="Up Arrow 14"/>
          <p:cNvSpPr/>
          <p:nvPr/>
        </p:nvSpPr>
        <p:spPr>
          <a:xfrm>
            <a:off x="6663802" y="3670952"/>
            <a:ext cx="449476" cy="529321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_tradnl" sz="360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65512" y="1405202"/>
            <a:ext cx="2290451" cy="1390457"/>
            <a:chOff x="2865512" y="1405202"/>
            <a:chExt cx="2290451" cy="1390457"/>
          </a:xfrm>
        </p:grpSpPr>
        <p:sp>
          <p:nvSpPr>
            <p:cNvPr id="13" name="Freeform 12"/>
            <p:cNvSpPr/>
            <p:nvPr/>
          </p:nvSpPr>
          <p:spPr>
            <a:xfrm>
              <a:off x="2865512" y="1799118"/>
              <a:ext cx="2290451" cy="996541"/>
            </a:xfrm>
            <a:custGeom>
              <a:avLst/>
              <a:gdLst>
                <a:gd name="connsiteX0" fmla="*/ 1302507 w 1498593"/>
                <a:gd name="connsiteY0" fmla="*/ 0 h 1041927"/>
                <a:gd name="connsiteX1" fmla="*/ 211658 w 1498593"/>
                <a:gd name="connsiteY1" fmla="*/ 309322 h 1041927"/>
                <a:gd name="connsiteX2" fmla="*/ 1497882 w 1498593"/>
                <a:gd name="connsiteY2" fmla="*/ 634924 h 1041927"/>
                <a:gd name="connsiteX3" fmla="*/ 0 w 1498593"/>
                <a:gd name="connsiteY3" fmla="*/ 1041927 h 1041927"/>
                <a:gd name="connsiteX0" fmla="*/ 1302507 w 1302507"/>
                <a:gd name="connsiteY0" fmla="*/ 0 h 1041927"/>
                <a:gd name="connsiteX1" fmla="*/ 211658 w 1302507"/>
                <a:gd name="connsiteY1" fmla="*/ 309322 h 1041927"/>
                <a:gd name="connsiteX2" fmla="*/ 1106205 w 1302507"/>
                <a:gd name="connsiteY2" fmla="*/ 777005 h 1041927"/>
                <a:gd name="connsiteX3" fmla="*/ 0 w 1302507"/>
                <a:gd name="connsiteY3" fmla="*/ 1041927 h 1041927"/>
                <a:gd name="connsiteX0" fmla="*/ 1302507 w 1302507"/>
                <a:gd name="connsiteY0" fmla="*/ 0 h 1041927"/>
                <a:gd name="connsiteX1" fmla="*/ 250826 w 1302507"/>
                <a:gd name="connsiteY1" fmla="*/ 238281 h 1041927"/>
                <a:gd name="connsiteX2" fmla="*/ 1106205 w 1302507"/>
                <a:gd name="connsiteY2" fmla="*/ 777005 h 1041927"/>
                <a:gd name="connsiteX3" fmla="*/ 0 w 1302507"/>
                <a:gd name="connsiteY3" fmla="*/ 1041927 h 1041927"/>
                <a:gd name="connsiteX0" fmla="*/ 1302507 w 1302507"/>
                <a:gd name="connsiteY0" fmla="*/ 39847 h 1081774"/>
                <a:gd name="connsiteX1" fmla="*/ 250826 w 1302507"/>
                <a:gd name="connsiteY1" fmla="*/ 278128 h 1081774"/>
                <a:gd name="connsiteX2" fmla="*/ 1106205 w 1302507"/>
                <a:gd name="connsiteY2" fmla="*/ 816852 h 1081774"/>
                <a:gd name="connsiteX3" fmla="*/ 0 w 1302507"/>
                <a:gd name="connsiteY3" fmla="*/ 1081774 h 1081774"/>
                <a:gd name="connsiteX0" fmla="*/ 1302507 w 1302507"/>
                <a:gd name="connsiteY0" fmla="*/ 39847 h 1094514"/>
                <a:gd name="connsiteX1" fmla="*/ 250826 w 1302507"/>
                <a:gd name="connsiteY1" fmla="*/ 278128 h 1094514"/>
                <a:gd name="connsiteX2" fmla="*/ 1106205 w 1302507"/>
                <a:gd name="connsiteY2" fmla="*/ 816852 h 1094514"/>
                <a:gd name="connsiteX3" fmla="*/ 0 w 1302507"/>
                <a:gd name="connsiteY3" fmla="*/ 1081774 h 1094514"/>
                <a:gd name="connsiteX0" fmla="*/ 1302507 w 1302507"/>
                <a:gd name="connsiteY0" fmla="*/ 86632 h 1141299"/>
                <a:gd name="connsiteX1" fmla="*/ 250826 w 1302507"/>
                <a:gd name="connsiteY1" fmla="*/ 324913 h 1141299"/>
                <a:gd name="connsiteX2" fmla="*/ 1106205 w 1302507"/>
                <a:gd name="connsiteY2" fmla="*/ 863637 h 1141299"/>
                <a:gd name="connsiteX3" fmla="*/ 0 w 1302507"/>
                <a:gd name="connsiteY3" fmla="*/ 1128559 h 1141299"/>
                <a:gd name="connsiteX0" fmla="*/ 1302507 w 1302507"/>
                <a:gd name="connsiteY0" fmla="*/ 86632 h 1210593"/>
                <a:gd name="connsiteX1" fmla="*/ 250826 w 1302507"/>
                <a:gd name="connsiteY1" fmla="*/ 324913 h 1210593"/>
                <a:gd name="connsiteX2" fmla="*/ 1106205 w 1302507"/>
                <a:gd name="connsiteY2" fmla="*/ 863637 h 1210593"/>
                <a:gd name="connsiteX3" fmla="*/ 0 w 1302507"/>
                <a:gd name="connsiteY3" fmla="*/ 1128559 h 1210593"/>
                <a:gd name="connsiteX0" fmla="*/ 1302507 w 1302507"/>
                <a:gd name="connsiteY0" fmla="*/ 86632 h 1181084"/>
                <a:gd name="connsiteX1" fmla="*/ 250826 w 1302507"/>
                <a:gd name="connsiteY1" fmla="*/ 324913 h 1181084"/>
                <a:gd name="connsiteX2" fmla="*/ 1106205 w 1302507"/>
                <a:gd name="connsiteY2" fmla="*/ 863637 h 1181084"/>
                <a:gd name="connsiteX3" fmla="*/ 0 w 1302507"/>
                <a:gd name="connsiteY3" fmla="*/ 1128559 h 118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507" h="1181084">
                  <a:moveTo>
                    <a:pt x="1302507" y="86632"/>
                  </a:moveTo>
                  <a:cubicBezTo>
                    <a:pt x="898198" y="53318"/>
                    <a:pt x="255767" y="-190486"/>
                    <a:pt x="250826" y="324913"/>
                  </a:cubicBezTo>
                  <a:cubicBezTo>
                    <a:pt x="245885" y="840312"/>
                    <a:pt x="1110974" y="343797"/>
                    <a:pt x="1106205" y="863637"/>
                  </a:cubicBezTo>
                  <a:cubicBezTo>
                    <a:pt x="1101436" y="1383477"/>
                    <a:pt x="518354" y="1101877"/>
                    <a:pt x="0" y="1128559"/>
                  </a:cubicBezTo>
                </a:path>
              </a:pathLst>
            </a:custGeom>
            <a:ln w="127000" cmpd="sng">
              <a:solidFill>
                <a:schemeClr val="tx1"/>
              </a:solidFill>
            </a:ln>
            <a:effectLst>
              <a:outerShdw blurRad="40005" dist="58039" dir="5400000" algn="tl" rotWithShape="0">
                <a:schemeClr val="accent1">
                  <a:alpha val="3800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42393" y="1405202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smtClean="0"/>
                <a:t>USB</a:t>
              </a:r>
              <a:endParaRPr lang="es-ES_tradnl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502333" y="3276944"/>
            <a:ext cx="1653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/>
              <a:t>Power</a:t>
            </a:r>
            <a:endParaRPr lang="es-ES_tradnl" dirty="0" smtClean="0"/>
          </a:p>
          <a:p>
            <a:r>
              <a:rPr lang="es-ES_tradnl" dirty="0" err="1" smtClean="0"/>
              <a:t>Code</a:t>
            </a:r>
            <a:r>
              <a:rPr lang="es-ES_tradnl" dirty="0" smtClean="0"/>
              <a:t> </a:t>
            </a:r>
            <a:r>
              <a:rPr lang="es-ES_tradnl" dirty="0" err="1" smtClean="0"/>
              <a:t>download</a:t>
            </a:r>
            <a:endParaRPr lang="es-ES_tradnl" dirty="0" smtClean="0"/>
          </a:p>
          <a:p>
            <a:r>
              <a:rPr lang="es-ES_tradnl" dirty="0" smtClean="0"/>
              <a:t>Data I/O</a:t>
            </a:r>
            <a:endParaRPr lang="es-ES_tradnl" dirty="0"/>
          </a:p>
        </p:txBody>
      </p:sp>
      <p:sp>
        <p:nvSpPr>
          <p:cNvPr id="18" name="Rectangle 17"/>
          <p:cNvSpPr/>
          <p:nvPr/>
        </p:nvSpPr>
        <p:spPr>
          <a:xfrm>
            <a:off x="3502333" y="3344954"/>
            <a:ext cx="1653630" cy="57599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ES_tradnl" sz="3600">
              <a:solidFill>
                <a:srgbClr val="FF00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smtClean="0"/>
              <a:t>“</a:t>
            </a:r>
            <a:r>
              <a:rPr lang="es-ES_tradnl" dirty="0" err="1" smtClean="0"/>
              <a:t>you</a:t>
            </a:r>
            <a:r>
              <a:rPr lang="es-ES_tradnl" dirty="0" smtClean="0"/>
              <a:t> </a:t>
            </a:r>
            <a:r>
              <a:rPr lang="es-ES_tradnl" dirty="0" err="1" smtClean="0"/>
              <a:t>must</a:t>
            </a:r>
            <a:r>
              <a:rPr lang="es-ES_tradnl" dirty="0" smtClean="0"/>
              <a:t> be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brains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r>
              <a:rPr lang="es-ES_tradnl" dirty="0" smtClean="0"/>
              <a:t>”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132" y="886259"/>
            <a:ext cx="2821430" cy="2821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624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_solo_confus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1706"/>
            <a:ext cx="9144000" cy="7059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169337"/>
            <a:ext cx="7772400" cy="1362075"/>
          </a:xfrm>
        </p:spPr>
        <p:txBody>
          <a:bodyPr>
            <a:noAutofit/>
          </a:bodyPr>
          <a:lstStyle/>
          <a:p>
            <a:r>
              <a:rPr lang="es-ES_tradnl" sz="5400" dirty="0" err="1" smtClean="0">
                <a:solidFill>
                  <a:srgbClr val="FFFFFF"/>
                </a:solidFill>
              </a:rPr>
              <a:t>Wasn’t</a:t>
            </a:r>
            <a:r>
              <a:rPr lang="es-ES_tradnl" sz="5400" dirty="0" smtClean="0">
                <a:solidFill>
                  <a:srgbClr val="FFFFFF"/>
                </a:solidFill>
              </a:rPr>
              <a:t> </a:t>
            </a:r>
            <a:r>
              <a:rPr lang="es-ES_tradnl" sz="5400" dirty="0" err="1" smtClean="0">
                <a:solidFill>
                  <a:srgbClr val="FFFFFF"/>
                </a:solidFill>
              </a:rPr>
              <a:t>this</a:t>
            </a:r>
            <a:r>
              <a:rPr lang="es-ES_tradnl" sz="5400" dirty="0" smtClean="0">
                <a:solidFill>
                  <a:srgbClr val="FFFFFF"/>
                </a:solidFill>
              </a:rPr>
              <a:t> </a:t>
            </a:r>
            <a:r>
              <a:rPr lang="es-ES_tradnl" sz="5400" dirty="0" err="1" smtClean="0">
                <a:solidFill>
                  <a:srgbClr val="FFFFFF"/>
                </a:solidFill>
              </a:rPr>
              <a:t>supposed</a:t>
            </a:r>
            <a:r>
              <a:rPr lang="es-ES_tradnl" sz="5400" dirty="0" smtClean="0">
                <a:solidFill>
                  <a:srgbClr val="FFFFFF"/>
                </a:solidFill>
              </a:rPr>
              <a:t> </a:t>
            </a:r>
            <a:r>
              <a:rPr lang="es-ES_tradnl" sz="5400" dirty="0" err="1" smtClean="0">
                <a:solidFill>
                  <a:srgbClr val="FFFFFF"/>
                </a:solidFill>
              </a:rPr>
              <a:t>to</a:t>
            </a:r>
            <a:r>
              <a:rPr lang="es-ES_tradnl" sz="5400" dirty="0" smtClean="0">
                <a:solidFill>
                  <a:srgbClr val="FFFFFF"/>
                </a:solidFill>
              </a:rPr>
              <a:t> be </a:t>
            </a:r>
            <a:r>
              <a:rPr lang="es-ES_tradnl" sz="5400" dirty="0" err="1" smtClean="0">
                <a:solidFill>
                  <a:srgbClr val="FFFFFF"/>
                </a:solidFill>
              </a:rPr>
              <a:t>about</a:t>
            </a:r>
            <a:r>
              <a:rPr lang="es-ES_tradnl" sz="5400" dirty="0" smtClean="0">
                <a:solidFill>
                  <a:srgbClr val="FFFFFF"/>
                </a:solidFill>
              </a:rPr>
              <a:t> </a:t>
            </a:r>
            <a:r>
              <a:rPr lang="es-ES_tradnl" sz="5400" dirty="0" err="1" smtClean="0">
                <a:solidFill>
                  <a:srgbClr val="FFFFFF"/>
                </a:solidFill>
              </a:rPr>
              <a:t>node.js</a:t>
            </a:r>
            <a:r>
              <a:rPr lang="es-ES_tradnl" sz="5400" dirty="0" smtClean="0">
                <a:solidFill>
                  <a:srgbClr val="FFFFFF"/>
                </a:solidFill>
              </a:rPr>
              <a:t>?</a:t>
            </a:r>
            <a:endParaRPr lang="es-ES_tradnl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18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smtClean="0"/>
              <a:t>ok, ok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1648123" y="2517972"/>
            <a:ext cx="58477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 smtClean="0">
                <a:latin typeface="Source Code Pro Semibold"/>
                <a:cs typeface="Source Code Pro Semibold"/>
              </a:rPr>
              <a:t>npm</a:t>
            </a:r>
            <a:r>
              <a:rPr lang="es-ES_tradnl" sz="3200" dirty="0" smtClean="0">
                <a:latin typeface="Source Code Pro Semibold"/>
                <a:cs typeface="Source Code Pro Semibold"/>
              </a:rPr>
              <a:t> </a:t>
            </a:r>
            <a:r>
              <a:rPr lang="es-ES_tradnl" sz="3200" dirty="0" err="1" smtClean="0">
                <a:latin typeface="Source Code Pro Semibold"/>
                <a:cs typeface="Source Code Pro Semibold"/>
              </a:rPr>
              <a:t>install</a:t>
            </a:r>
            <a:r>
              <a:rPr lang="es-ES_tradnl" sz="3200" dirty="0" smtClean="0">
                <a:latin typeface="Source Code Pro Semibold"/>
                <a:cs typeface="Source Code Pro Semibold"/>
              </a:rPr>
              <a:t> </a:t>
            </a:r>
            <a:r>
              <a:rPr lang="es-ES_tradnl" sz="3200" dirty="0" err="1" smtClean="0">
                <a:latin typeface="Source Code Pro Semibold"/>
                <a:cs typeface="Source Code Pro Semibold"/>
              </a:rPr>
              <a:t>johnny-five</a:t>
            </a:r>
            <a:endParaRPr lang="es-ES_tradnl" sz="3200" dirty="0">
              <a:latin typeface="Source Code Pro Semibold"/>
              <a:cs typeface="Source Code Pro Semi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72451" y="2311777"/>
            <a:ext cx="1904915" cy="1123328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4629766" y="2311777"/>
            <a:ext cx="2817268" cy="1123328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0590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smtClean="0"/>
              <a:t>ok, ok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1648123" y="2517972"/>
            <a:ext cx="58477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 smtClean="0">
                <a:latin typeface="Source Code Pro Semibold"/>
                <a:cs typeface="Source Code Pro Semibold"/>
              </a:rPr>
              <a:t>npm</a:t>
            </a:r>
            <a:r>
              <a:rPr lang="es-ES_tradnl" sz="3200" dirty="0" smtClean="0">
                <a:latin typeface="Source Code Pro Semibold"/>
                <a:cs typeface="Source Code Pro Semibold"/>
              </a:rPr>
              <a:t> </a:t>
            </a:r>
            <a:r>
              <a:rPr lang="es-ES_tradnl" sz="3200" dirty="0" err="1" smtClean="0">
                <a:latin typeface="Source Code Pro Semibold"/>
                <a:cs typeface="Source Code Pro Semibold"/>
              </a:rPr>
              <a:t>install</a:t>
            </a:r>
            <a:r>
              <a:rPr lang="es-ES_tradnl" sz="3200" dirty="0" smtClean="0">
                <a:latin typeface="Source Code Pro Semibold"/>
                <a:cs typeface="Source Code Pro Semibold"/>
              </a:rPr>
              <a:t> </a:t>
            </a:r>
            <a:r>
              <a:rPr lang="es-ES_tradnl" sz="3200" dirty="0" err="1" smtClean="0">
                <a:latin typeface="Source Code Pro Semibold"/>
                <a:cs typeface="Source Code Pro Semibold"/>
              </a:rPr>
              <a:t>johnny-five</a:t>
            </a:r>
            <a:endParaRPr lang="es-ES_tradnl" sz="3200" dirty="0">
              <a:latin typeface="Source Code Pro Semibold"/>
              <a:cs typeface="Source Code Pro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16" y="291761"/>
            <a:ext cx="6368932" cy="63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50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smtClean="0"/>
              <a:t>mmm, </a:t>
            </a:r>
            <a:r>
              <a:rPr lang="es-ES_tradnl" dirty="0" err="1" smtClean="0"/>
              <a:t>that</a:t>
            </a:r>
            <a:r>
              <a:rPr lang="es-ES_tradnl" dirty="0"/>
              <a:t> </a:t>
            </a:r>
            <a:r>
              <a:rPr lang="es-ES_tradnl" dirty="0" err="1" smtClean="0"/>
              <a:t>sounds</a:t>
            </a:r>
            <a:r>
              <a:rPr lang="es-ES_tradnl" dirty="0" smtClean="0"/>
              <a:t> familiar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69" t="6629" r="49359" b="59077"/>
          <a:stretch/>
        </p:blipFill>
        <p:spPr>
          <a:xfrm>
            <a:off x="1286225" y="423283"/>
            <a:ext cx="6451006" cy="474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2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121" y="1167595"/>
            <a:ext cx="3196355" cy="2258758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2865512" y="1799118"/>
            <a:ext cx="2290451" cy="996541"/>
          </a:xfrm>
          <a:custGeom>
            <a:avLst/>
            <a:gdLst>
              <a:gd name="connsiteX0" fmla="*/ 1302507 w 1498593"/>
              <a:gd name="connsiteY0" fmla="*/ 0 h 1041927"/>
              <a:gd name="connsiteX1" fmla="*/ 211658 w 1498593"/>
              <a:gd name="connsiteY1" fmla="*/ 309322 h 1041927"/>
              <a:gd name="connsiteX2" fmla="*/ 1497882 w 1498593"/>
              <a:gd name="connsiteY2" fmla="*/ 634924 h 1041927"/>
              <a:gd name="connsiteX3" fmla="*/ 0 w 1498593"/>
              <a:gd name="connsiteY3" fmla="*/ 1041927 h 1041927"/>
              <a:gd name="connsiteX0" fmla="*/ 1302507 w 1302507"/>
              <a:gd name="connsiteY0" fmla="*/ 0 h 1041927"/>
              <a:gd name="connsiteX1" fmla="*/ 211658 w 1302507"/>
              <a:gd name="connsiteY1" fmla="*/ 309322 h 1041927"/>
              <a:gd name="connsiteX2" fmla="*/ 1106205 w 1302507"/>
              <a:gd name="connsiteY2" fmla="*/ 777005 h 1041927"/>
              <a:gd name="connsiteX3" fmla="*/ 0 w 1302507"/>
              <a:gd name="connsiteY3" fmla="*/ 1041927 h 1041927"/>
              <a:gd name="connsiteX0" fmla="*/ 1302507 w 1302507"/>
              <a:gd name="connsiteY0" fmla="*/ 0 h 1041927"/>
              <a:gd name="connsiteX1" fmla="*/ 250826 w 1302507"/>
              <a:gd name="connsiteY1" fmla="*/ 238281 h 1041927"/>
              <a:gd name="connsiteX2" fmla="*/ 1106205 w 1302507"/>
              <a:gd name="connsiteY2" fmla="*/ 777005 h 1041927"/>
              <a:gd name="connsiteX3" fmla="*/ 0 w 1302507"/>
              <a:gd name="connsiteY3" fmla="*/ 1041927 h 1041927"/>
              <a:gd name="connsiteX0" fmla="*/ 1302507 w 1302507"/>
              <a:gd name="connsiteY0" fmla="*/ 39847 h 1081774"/>
              <a:gd name="connsiteX1" fmla="*/ 250826 w 1302507"/>
              <a:gd name="connsiteY1" fmla="*/ 278128 h 1081774"/>
              <a:gd name="connsiteX2" fmla="*/ 1106205 w 1302507"/>
              <a:gd name="connsiteY2" fmla="*/ 816852 h 1081774"/>
              <a:gd name="connsiteX3" fmla="*/ 0 w 1302507"/>
              <a:gd name="connsiteY3" fmla="*/ 1081774 h 1081774"/>
              <a:gd name="connsiteX0" fmla="*/ 1302507 w 1302507"/>
              <a:gd name="connsiteY0" fmla="*/ 39847 h 1094514"/>
              <a:gd name="connsiteX1" fmla="*/ 250826 w 1302507"/>
              <a:gd name="connsiteY1" fmla="*/ 278128 h 1094514"/>
              <a:gd name="connsiteX2" fmla="*/ 1106205 w 1302507"/>
              <a:gd name="connsiteY2" fmla="*/ 816852 h 1094514"/>
              <a:gd name="connsiteX3" fmla="*/ 0 w 1302507"/>
              <a:gd name="connsiteY3" fmla="*/ 1081774 h 1094514"/>
              <a:gd name="connsiteX0" fmla="*/ 1302507 w 1302507"/>
              <a:gd name="connsiteY0" fmla="*/ 86632 h 1141299"/>
              <a:gd name="connsiteX1" fmla="*/ 250826 w 1302507"/>
              <a:gd name="connsiteY1" fmla="*/ 324913 h 1141299"/>
              <a:gd name="connsiteX2" fmla="*/ 1106205 w 1302507"/>
              <a:gd name="connsiteY2" fmla="*/ 863637 h 1141299"/>
              <a:gd name="connsiteX3" fmla="*/ 0 w 1302507"/>
              <a:gd name="connsiteY3" fmla="*/ 1128559 h 1141299"/>
              <a:gd name="connsiteX0" fmla="*/ 1302507 w 1302507"/>
              <a:gd name="connsiteY0" fmla="*/ 86632 h 1210593"/>
              <a:gd name="connsiteX1" fmla="*/ 250826 w 1302507"/>
              <a:gd name="connsiteY1" fmla="*/ 324913 h 1210593"/>
              <a:gd name="connsiteX2" fmla="*/ 1106205 w 1302507"/>
              <a:gd name="connsiteY2" fmla="*/ 863637 h 1210593"/>
              <a:gd name="connsiteX3" fmla="*/ 0 w 1302507"/>
              <a:gd name="connsiteY3" fmla="*/ 1128559 h 1210593"/>
              <a:gd name="connsiteX0" fmla="*/ 1302507 w 1302507"/>
              <a:gd name="connsiteY0" fmla="*/ 86632 h 1181084"/>
              <a:gd name="connsiteX1" fmla="*/ 250826 w 1302507"/>
              <a:gd name="connsiteY1" fmla="*/ 324913 h 1181084"/>
              <a:gd name="connsiteX2" fmla="*/ 1106205 w 1302507"/>
              <a:gd name="connsiteY2" fmla="*/ 863637 h 1181084"/>
              <a:gd name="connsiteX3" fmla="*/ 0 w 1302507"/>
              <a:gd name="connsiteY3" fmla="*/ 1128559 h 118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507" h="1181084">
                <a:moveTo>
                  <a:pt x="1302507" y="86632"/>
                </a:moveTo>
                <a:cubicBezTo>
                  <a:pt x="898198" y="53318"/>
                  <a:pt x="255767" y="-190486"/>
                  <a:pt x="250826" y="324913"/>
                </a:cubicBezTo>
                <a:cubicBezTo>
                  <a:pt x="245885" y="840312"/>
                  <a:pt x="1110974" y="343797"/>
                  <a:pt x="1106205" y="863637"/>
                </a:cubicBezTo>
                <a:cubicBezTo>
                  <a:pt x="1101436" y="1383477"/>
                  <a:pt x="518354" y="1101877"/>
                  <a:pt x="0" y="1128559"/>
                </a:cubicBezTo>
              </a:path>
            </a:pathLst>
          </a:custGeom>
          <a:ln w="127000" cmpd="sng">
            <a:solidFill>
              <a:schemeClr val="tx1"/>
            </a:solidFill>
          </a:ln>
          <a:effectLst>
            <a:outerShdw blurRad="40005" dist="58039" dir="5400000" algn="tl" rotWithShape="0">
              <a:schemeClr val="accent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>
              <a:ln w="76200" cmpd="sng">
                <a:solidFill>
                  <a:srgbClr val="000000"/>
                </a:solidFill>
              </a:ln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132" y="886259"/>
            <a:ext cx="2821430" cy="282143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3842393" y="140520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USB</a:t>
            </a:r>
            <a:endParaRPr lang="es-ES_tradnl" dirty="0"/>
          </a:p>
        </p:txBody>
      </p:sp>
      <p:sp>
        <p:nvSpPr>
          <p:cNvPr id="17" name="TextBox 16"/>
          <p:cNvSpPr txBox="1"/>
          <p:nvPr/>
        </p:nvSpPr>
        <p:spPr>
          <a:xfrm>
            <a:off x="3502333" y="3276944"/>
            <a:ext cx="1653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/>
              <a:t>Power</a:t>
            </a:r>
            <a:endParaRPr lang="es-ES_tradnl" dirty="0" smtClean="0"/>
          </a:p>
          <a:p>
            <a:r>
              <a:rPr lang="es-ES_tradnl" dirty="0" err="1" smtClean="0"/>
              <a:t>Code</a:t>
            </a:r>
            <a:r>
              <a:rPr lang="es-ES_tradnl" dirty="0" smtClean="0"/>
              <a:t> </a:t>
            </a:r>
            <a:r>
              <a:rPr lang="es-ES_tradnl" dirty="0" err="1" smtClean="0"/>
              <a:t>download</a:t>
            </a:r>
            <a:endParaRPr lang="es-ES_tradnl" dirty="0" smtClean="0"/>
          </a:p>
          <a:p>
            <a:r>
              <a:rPr lang="es-ES_tradnl" dirty="0" smtClean="0"/>
              <a:t>Data I/O</a:t>
            </a:r>
            <a:endParaRPr lang="es-ES_tradnl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smtClean="0"/>
              <a:t>“</a:t>
            </a:r>
            <a:r>
              <a:rPr lang="es-ES_tradnl" dirty="0" err="1" smtClean="0"/>
              <a:t>let</a:t>
            </a:r>
            <a:r>
              <a:rPr lang="es-ES_tradnl" dirty="0" smtClean="0"/>
              <a:t> me drive, </a:t>
            </a:r>
            <a:r>
              <a:rPr lang="es-ES_tradnl" dirty="0" err="1" smtClean="0"/>
              <a:t>honey</a:t>
            </a:r>
            <a:r>
              <a:rPr lang="es-ES_tradnl" dirty="0" smtClean="0"/>
              <a:t>”</a:t>
            </a:r>
            <a:endParaRPr lang="es-ES_tradnl" dirty="0"/>
          </a:p>
        </p:txBody>
      </p:sp>
      <p:grpSp>
        <p:nvGrpSpPr>
          <p:cNvPr id="3" name="Group 2"/>
          <p:cNvGrpSpPr/>
          <p:nvPr/>
        </p:nvGrpSpPr>
        <p:grpSpPr>
          <a:xfrm>
            <a:off x="1308797" y="3663246"/>
            <a:ext cx="1390450" cy="1175653"/>
            <a:chOff x="6219464" y="3670952"/>
            <a:chExt cx="1390450" cy="1175653"/>
          </a:xfrm>
        </p:grpSpPr>
        <p:sp>
          <p:nvSpPr>
            <p:cNvPr id="14" name="TextBox 13"/>
            <p:cNvSpPr txBox="1"/>
            <p:nvPr/>
          </p:nvSpPr>
          <p:spPr>
            <a:xfrm>
              <a:off x="6219464" y="4200274"/>
              <a:ext cx="1390450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600">
                  <a:solidFill>
                    <a:srgbClr val="FF0000"/>
                  </a:solidFill>
                </a:defRPr>
              </a:lvl1pPr>
            </a:lstStyle>
            <a:p>
              <a:r>
                <a:rPr lang="es-ES_tradnl" dirty="0">
                  <a:solidFill>
                    <a:schemeClr val="accent1"/>
                  </a:solidFill>
                </a:rPr>
                <a:t>LOGIC</a:t>
              </a:r>
            </a:p>
          </p:txBody>
        </p:sp>
        <p:sp>
          <p:nvSpPr>
            <p:cNvPr id="15" name="Up Arrow 14"/>
            <p:cNvSpPr/>
            <p:nvPr/>
          </p:nvSpPr>
          <p:spPr>
            <a:xfrm>
              <a:off x="6663802" y="3670952"/>
              <a:ext cx="449476" cy="529321"/>
            </a:xfrm>
            <a:prstGeom prst="up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s-ES_tradnl" sz="3600"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502333" y="3869174"/>
            <a:ext cx="1653630" cy="32399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ES_tradnl" sz="360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1278" y="349984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Standard </a:t>
            </a:r>
            <a:r>
              <a:rPr lang="es-ES_tradnl" dirty="0" err="1" smtClean="0"/>
              <a:t>Firmata</a:t>
            </a:r>
            <a:endParaRPr lang="es-ES_tradnl" dirty="0"/>
          </a:p>
        </p:txBody>
      </p:sp>
      <p:sp>
        <p:nvSpPr>
          <p:cNvPr id="20" name="Rectangle 19"/>
          <p:cNvSpPr/>
          <p:nvPr/>
        </p:nvSpPr>
        <p:spPr>
          <a:xfrm>
            <a:off x="5796153" y="3514901"/>
            <a:ext cx="2067729" cy="35427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ES_tradnl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26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err="1" smtClean="0"/>
              <a:t>how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works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69" t="6629" r="49359" b="59077"/>
          <a:stretch/>
        </p:blipFill>
        <p:spPr>
          <a:xfrm>
            <a:off x="1286225" y="423283"/>
            <a:ext cx="6451006" cy="4749489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493727" y="2185160"/>
            <a:ext cx="1530526" cy="1982551"/>
            <a:chOff x="4493727" y="2185160"/>
            <a:chExt cx="1530526" cy="1982551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4493727" y="2185160"/>
              <a:ext cx="1530526" cy="1852310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4629845" y="3728147"/>
              <a:ext cx="1215070" cy="439564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 flipH="1">
            <a:off x="2865513" y="993087"/>
            <a:ext cx="2100292" cy="144893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229814" y="4004909"/>
            <a:ext cx="683735" cy="85832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28633" y="3945668"/>
            <a:ext cx="1367469" cy="5698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s-ES_tradnl" dirty="0" err="1" smtClean="0"/>
              <a:t>objects</a:t>
            </a:r>
            <a:endParaRPr lang="es-ES_tradnl" dirty="0"/>
          </a:p>
        </p:txBody>
      </p:sp>
      <p:sp>
        <p:nvSpPr>
          <p:cNvPr id="6" name="TextBox 5"/>
          <p:cNvSpPr txBox="1"/>
          <p:nvPr/>
        </p:nvSpPr>
        <p:spPr>
          <a:xfrm>
            <a:off x="4819435" y="580678"/>
            <a:ext cx="1367469" cy="5698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s-ES_tradnl" dirty="0" err="1" smtClean="0"/>
              <a:t>events</a:t>
            </a:r>
            <a:endParaRPr lang="es-ES_tradnl" dirty="0"/>
          </a:p>
        </p:txBody>
      </p:sp>
      <p:sp>
        <p:nvSpPr>
          <p:cNvPr id="7" name="TextBox 6"/>
          <p:cNvSpPr txBox="1"/>
          <p:nvPr/>
        </p:nvSpPr>
        <p:spPr>
          <a:xfrm>
            <a:off x="3229814" y="4814392"/>
            <a:ext cx="1367469" cy="5698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s-ES_tradnl" dirty="0" err="1" smtClean="0"/>
              <a:t>higher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4615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err="1" smtClean="0"/>
              <a:t>Controlling</a:t>
            </a:r>
            <a:r>
              <a:rPr lang="es-ES_tradnl" dirty="0" smtClean="0"/>
              <a:t> </a:t>
            </a:r>
            <a:r>
              <a:rPr lang="es-ES_tradnl" dirty="0" err="1" smtClean="0"/>
              <a:t>RealWorld</a:t>
            </a:r>
            <a:r>
              <a:rPr lang="es-ES_tradnl" baseline="30000" dirty="0" err="1" smtClean="0"/>
              <a:t>TM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elements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with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Node.js</a:t>
            </a:r>
            <a:r>
              <a:rPr lang="es-ES_tradnl" dirty="0" smtClean="0"/>
              <a:t> and </a:t>
            </a:r>
            <a:r>
              <a:rPr lang="es-ES_tradnl" dirty="0" err="1" smtClean="0"/>
              <a:t>Arduino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@</a:t>
            </a:r>
            <a:r>
              <a:rPr lang="es-ES_tradnl" dirty="0" err="1" smtClean="0"/>
              <a:t>javierabadia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00" t="20785" r="25473" b="15995"/>
          <a:stretch/>
        </p:blipFill>
        <p:spPr>
          <a:xfrm>
            <a:off x="5818641" y="1221773"/>
            <a:ext cx="1953759" cy="1622057"/>
          </a:xfrm>
          <a:prstGeom prst="rect">
            <a:avLst/>
          </a:prstGeom>
        </p:spPr>
      </p:pic>
      <p:pic>
        <p:nvPicPr>
          <p:cNvPr id="8" name="Picture 7" descr="Arduin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0" y="693789"/>
            <a:ext cx="2540000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641" y="2843830"/>
            <a:ext cx="2210793" cy="884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10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256" y="2698040"/>
            <a:ext cx="2678746" cy="10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3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adding</a:t>
            </a:r>
            <a:r>
              <a:rPr lang="es-ES_tradnl" dirty="0" smtClean="0"/>
              <a:t> </a:t>
            </a:r>
            <a:r>
              <a:rPr lang="es-ES_tradnl" dirty="0" err="1" smtClean="0"/>
              <a:t>node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smtClean="0">
                <a:hlinkClick r:id="rId2"/>
              </a:rPr>
              <a:t>https://github.com/ecto/duino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o</a:t>
            </a:r>
          </a:p>
          <a:p>
            <a:endParaRPr lang="es-ES_tradnl" dirty="0" smtClean="0"/>
          </a:p>
          <a:p>
            <a:r>
              <a:rPr lang="es-ES_tradnl" dirty="0" smtClean="0">
                <a:hlinkClick r:id="rId3"/>
              </a:rPr>
              <a:t>http://node-ardx.org/</a:t>
            </a:r>
          </a:p>
          <a:p>
            <a:r>
              <a:rPr lang="es-ES_tradnl" dirty="0" smtClean="0">
                <a:hlinkClick r:id="rId3"/>
              </a:rPr>
              <a:t>https://www.npmjs.org/package/johnny-five</a:t>
            </a:r>
            <a:endParaRPr lang="es-ES_tradnl" dirty="0" smtClean="0"/>
          </a:p>
          <a:p>
            <a:r>
              <a:rPr lang="es-ES_tradnl" dirty="0" smtClean="0">
                <a:hlinkClick r:id="rId4"/>
              </a:rPr>
              <a:t>https://github.com/firmata/arduino</a:t>
            </a:r>
            <a:endParaRPr lang="es-ES_tradnl" dirty="0" smtClean="0"/>
          </a:p>
          <a:p>
            <a:r>
              <a:rPr lang="es-ES_tradnl" dirty="0" smtClean="0">
                <a:hlinkClick r:id="rId5"/>
              </a:rPr>
              <a:t>http://www.voodootikigod.com/nodebots-the-rise-of-js-robotics/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78155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node-ardx.org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mtClean="0"/>
              <a:t>change in paradigm</a:t>
            </a:r>
          </a:p>
          <a:p>
            <a:r>
              <a:rPr lang="es-ES_tradnl" smtClean="0"/>
              <a:t>silly</a:t>
            </a:r>
            <a:r>
              <a:rPr lang="es-ES_tradnl" baseline="0" smtClean="0"/>
              <a:t> hw, intelligent node</a:t>
            </a:r>
            <a:endParaRPr lang="es-ES_tradnl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9557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red_jack_nichols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-6350"/>
            <a:ext cx="9152467" cy="68643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176224" y="161858"/>
            <a:ext cx="7772400" cy="1362075"/>
          </a:xfrm>
        </p:spPr>
        <p:txBody>
          <a:bodyPr>
            <a:normAutofit/>
          </a:bodyPr>
          <a:lstStyle/>
          <a:p>
            <a:pPr algn="r"/>
            <a:r>
              <a:rPr lang="es-ES_tradnl" sz="8000" dirty="0" smtClean="0">
                <a:solidFill>
                  <a:schemeClr val="bg1"/>
                </a:solidFill>
              </a:rPr>
              <a:t>SO WHAT</a:t>
            </a:r>
            <a:endParaRPr lang="es-ES_tradnl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25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smtClean="0"/>
              <a:t>servo </a:t>
            </a:r>
            <a:r>
              <a:rPr lang="es-ES_tradnl" dirty="0" err="1" smtClean="0"/>
              <a:t>fun</a:t>
            </a:r>
            <a:endParaRPr lang="es-ES_trad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44201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0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t_ba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825" y="0"/>
            <a:ext cx="12172950" cy="6858000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264469" y="5290096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8000" dirty="0" smtClean="0">
                <a:solidFill>
                  <a:schemeClr val="bg1"/>
                </a:solidFill>
              </a:rPr>
              <a:t>MMM…NOT BAD…</a:t>
            </a:r>
            <a:endParaRPr lang="es-ES_tradnl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9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ok, </a:t>
            </a:r>
            <a:r>
              <a:rPr lang="es-ES_tradnl" dirty="0" err="1" smtClean="0"/>
              <a:t>but</a:t>
            </a:r>
            <a:r>
              <a:rPr lang="es-ES_tradnl" dirty="0" smtClean="0"/>
              <a:t> </a:t>
            </a:r>
            <a:r>
              <a:rPr lang="es-ES_tradnl" dirty="0" err="1" smtClean="0"/>
              <a:t>what’s</a:t>
            </a:r>
            <a:r>
              <a:rPr lang="es-ES_tradnl" dirty="0" smtClean="0"/>
              <a:t> new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more </a:t>
            </a:r>
            <a:r>
              <a:rPr lang="es-ES_tradnl" dirty="0" err="1" smtClean="0"/>
              <a:t>powerful</a:t>
            </a:r>
            <a:r>
              <a:rPr lang="es-ES_tradnl" dirty="0" smtClean="0"/>
              <a:t> </a:t>
            </a:r>
            <a:r>
              <a:rPr lang="es-ES_tradnl" dirty="0" err="1" smtClean="0"/>
              <a:t>logic</a:t>
            </a:r>
            <a:endParaRPr lang="es-ES_tradnl" dirty="0" smtClean="0"/>
          </a:p>
          <a:p>
            <a:r>
              <a:rPr lang="es-ES_tradnl" dirty="0" smtClean="0"/>
              <a:t>use </a:t>
            </a:r>
            <a:r>
              <a:rPr lang="es-ES_tradnl" dirty="0" err="1" smtClean="0"/>
              <a:t>other</a:t>
            </a:r>
            <a:r>
              <a:rPr lang="es-ES_tradnl" dirty="0" smtClean="0"/>
              <a:t> </a:t>
            </a:r>
            <a:r>
              <a:rPr lang="es-ES_tradnl" dirty="0" err="1" smtClean="0"/>
              <a:t>node</a:t>
            </a:r>
            <a:r>
              <a:rPr lang="es-ES_tradnl" dirty="0" smtClean="0"/>
              <a:t> </a:t>
            </a:r>
            <a:r>
              <a:rPr lang="es-ES_tradnl" dirty="0" err="1" smtClean="0"/>
              <a:t>packages</a:t>
            </a:r>
            <a:endParaRPr lang="es-ES_tradnl" dirty="0" smtClean="0"/>
          </a:p>
          <a:p>
            <a:r>
              <a:rPr lang="es-ES_tradnl" dirty="0" err="1" smtClean="0"/>
              <a:t>connect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internet</a:t>
            </a:r>
          </a:p>
          <a:p>
            <a:pPr lvl="1"/>
            <a:r>
              <a:rPr lang="es-ES_tradnl" dirty="0" err="1" smtClean="0"/>
              <a:t>send</a:t>
            </a:r>
            <a:endParaRPr lang="es-ES_tradnl" dirty="0" smtClean="0"/>
          </a:p>
          <a:p>
            <a:pPr lvl="1"/>
            <a:r>
              <a:rPr lang="es-ES_tradnl" dirty="0" err="1" smtClean="0"/>
              <a:t>receive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003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507335" y="1448931"/>
            <a:ext cx="1351342" cy="234433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REST</a:t>
            </a:r>
            <a:endParaRPr lang="es-ES_tradnl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smtClean="0"/>
              <a:t>a REST API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hw</a:t>
            </a:r>
            <a:endParaRPr lang="es-ES_tradnl" dirty="0"/>
          </a:p>
        </p:txBody>
      </p:sp>
      <p:grpSp>
        <p:nvGrpSpPr>
          <p:cNvPr id="13" name="Group 12"/>
          <p:cNvGrpSpPr/>
          <p:nvPr/>
        </p:nvGrpSpPr>
        <p:grpSpPr>
          <a:xfrm>
            <a:off x="3484201" y="1701645"/>
            <a:ext cx="5226305" cy="1892083"/>
            <a:chOff x="510132" y="886259"/>
            <a:chExt cx="7793344" cy="28214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7121" y="1167595"/>
              <a:ext cx="3196355" cy="225875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2865512" y="1799118"/>
              <a:ext cx="2290451" cy="996541"/>
            </a:xfrm>
            <a:custGeom>
              <a:avLst/>
              <a:gdLst>
                <a:gd name="connsiteX0" fmla="*/ 1302507 w 1498593"/>
                <a:gd name="connsiteY0" fmla="*/ 0 h 1041927"/>
                <a:gd name="connsiteX1" fmla="*/ 211658 w 1498593"/>
                <a:gd name="connsiteY1" fmla="*/ 309322 h 1041927"/>
                <a:gd name="connsiteX2" fmla="*/ 1497882 w 1498593"/>
                <a:gd name="connsiteY2" fmla="*/ 634924 h 1041927"/>
                <a:gd name="connsiteX3" fmla="*/ 0 w 1498593"/>
                <a:gd name="connsiteY3" fmla="*/ 1041927 h 1041927"/>
                <a:gd name="connsiteX0" fmla="*/ 1302507 w 1302507"/>
                <a:gd name="connsiteY0" fmla="*/ 0 h 1041927"/>
                <a:gd name="connsiteX1" fmla="*/ 211658 w 1302507"/>
                <a:gd name="connsiteY1" fmla="*/ 309322 h 1041927"/>
                <a:gd name="connsiteX2" fmla="*/ 1106205 w 1302507"/>
                <a:gd name="connsiteY2" fmla="*/ 777005 h 1041927"/>
                <a:gd name="connsiteX3" fmla="*/ 0 w 1302507"/>
                <a:gd name="connsiteY3" fmla="*/ 1041927 h 1041927"/>
                <a:gd name="connsiteX0" fmla="*/ 1302507 w 1302507"/>
                <a:gd name="connsiteY0" fmla="*/ 0 h 1041927"/>
                <a:gd name="connsiteX1" fmla="*/ 250826 w 1302507"/>
                <a:gd name="connsiteY1" fmla="*/ 238281 h 1041927"/>
                <a:gd name="connsiteX2" fmla="*/ 1106205 w 1302507"/>
                <a:gd name="connsiteY2" fmla="*/ 777005 h 1041927"/>
                <a:gd name="connsiteX3" fmla="*/ 0 w 1302507"/>
                <a:gd name="connsiteY3" fmla="*/ 1041927 h 1041927"/>
                <a:gd name="connsiteX0" fmla="*/ 1302507 w 1302507"/>
                <a:gd name="connsiteY0" fmla="*/ 39847 h 1081774"/>
                <a:gd name="connsiteX1" fmla="*/ 250826 w 1302507"/>
                <a:gd name="connsiteY1" fmla="*/ 278128 h 1081774"/>
                <a:gd name="connsiteX2" fmla="*/ 1106205 w 1302507"/>
                <a:gd name="connsiteY2" fmla="*/ 816852 h 1081774"/>
                <a:gd name="connsiteX3" fmla="*/ 0 w 1302507"/>
                <a:gd name="connsiteY3" fmla="*/ 1081774 h 1081774"/>
                <a:gd name="connsiteX0" fmla="*/ 1302507 w 1302507"/>
                <a:gd name="connsiteY0" fmla="*/ 39847 h 1094514"/>
                <a:gd name="connsiteX1" fmla="*/ 250826 w 1302507"/>
                <a:gd name="connsiteY1" fmla="*/ 278128 h 1094514"/>
                <a:gd name="connsiteX2" fmla="*/ 1106205 w 1302507"/>
                <a:gd name="connsiteY2" fmla="*/ 816852 h 1094514"/>
                <a:gd name="connsiteX3" fmla="*/ 0 w 1302507"/>
                <a:gd name="connsiteY3" fmla="*/ 1081774 h 1094514"/>
                <a:gd name="connsiteX0" fmla="*/ 1302507 w 1302507"/>
                <a:gd name="connsiteY0" fmla="*/ 86632 h 1141299"/>
                <a:gd name="connsiteX1" fmla="*/ 250826 w 1302507"/>
                <a:gd name="connsiteY1" fmla="*/ 324913 h 1141299"/>
                <a:gd name="connsiteX2" fmla="*/ 1106205 w 1302507"/>
                <a:gd name="connsiteY2" fmla="*/ 863637 h 1141299"/>
                <a:gd name="connsiteX3" fmla="*/ 0 w 1302507"/>
                <a:gd name="connsiteY3" fmla="*/ 1128559 h 1141299"/>
                <a:gd name="connsiteX0" fmla="*/ 1302507 w 1302507"/>
                <a:gd name="connsiteY0" fmla="*/ 86632 h 1210593"/>
                <a:gd name="connsiteX1" fmla="*/ 250826 w 1302507"/>
                <a:gd name="connsiteY1" fmla="*/ 324913 h 1210593"/>
                <a:gd name="connsiteX2" fmla="*/ 1106205 w 1302507"/>
                <a:gd name="connsiteY2" fmla="*/ 863637 h 1210593"/>
                <a:gd name="connsiteX3" fmla="*/ 0 w 1302507"/>
                <a:gd name="connsiteY3" fmla="*/ 1128559 h 1210593"/>
                <a:gd name="connsiteX0" fmla="*/ 1302507 w 1302507"/>
                <a:gd name="connsiteY0" fmla="*/ 86632 h 1181084"/>
                <a:gd name="connsiteX1" fmla="*/ 250826 w 1302507"/>
                <a:gd name="connsiteY1" fmla="*/ 324913 h 1181084"/>
                <a:gd name="connsiteX2" fmla="*/ 1106205 w 1302507"/>
                <a:gd name="connsiteY2" fmla="*/ 863637 h 1181084"/>
                <a:gd name="connsiteX3" fmla="*/ 0 w 1302507"/>
                <a:gd name="connsiteY3" fmla="*/ 1128559 h 118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507" h="1181084">
                  <a:moveTo>
                    <a:pt x="1302507" y="86632"/>
                  </a:moveTo>
                  <a:cubicBezTo>
                    <a:pt x="898198" y="53318"/>
                    <a:pt x="255767" y="-190486"/>
                    <a:pt x="250826" y="324913"/>
                  </a:cubicBezTo>
                  <a:cubicBezTo>
                    <a:pt x="245885" y="840312"/>
                    <a:pt x="1110974" y="343797"/>
                    <a:pt x="1106205" y="863637"/>
                  </a:cubicBezTo>
                  <a:cubicBezTo>
                    <a:pt x="1101436" y="1383477"/>
                    <a:pt x="518354" y="1101877"/>
                    <a:pt x="0" y="1128559"/>
                  </a:cubicBezTo>
                </a:path>
              </a:pathLst>
            </a:custGeom>
            <a:ln w="127000" cmpd="sng">
              <a:solidFill>
                <a:schemeClr val="tx1"/>
              </a:solidFill>
            </a:ln>
            <a:effectLst>
              <a:outerShdw blurRad="40005" dist="58039" dir="5400000" algn="tl" rotWithShape="0">
                <a:schemeClr val="accent1">
                  <a:alpha val="3800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 sz="105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0132" y="886259"/>
              <a:ext cx="2821430" cy="2821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42393" y="1405202"/>
              <a:ext cx="648416" cy="390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050" dirty="0" smtClean="0"/>
                <a:t>USB</a:t>
              </a:r>
              <a:endParaRPr lang="es-ES_tradnl" sz="1050" dirty="0"/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700102" y="1741969"/>
            <a:ext cx="2100291" cy="863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GET</a:t>
            </a:r>
            <a:endParaRPr lang="es-ES_tradnl" dirty="0"/>
          </a:p>
        </p:txBody>
      </p:sp>
      <p:sp>
        <p:nvSpPr>
          <p:cNvPr id="15" name="Right Arrow 14"/>
          <p:cNvSpPr/>
          <p:nvPr/>
        </p:nvSpPr>
        <p:spPr>
          <a:xfrm>
            <a:off x="700102" y="2749933"/>
            <a:ext cx="2100291" cy="863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POST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56036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yebrows_jack_nichols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3675" y="0"/>
            <a:ext cx="13716000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1176224" y="161858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8000" dirty="0" smtClean="0">
                <a:solidFill>
                  <a:schemeClr val="bg1"/>
                </a:solidFill>
              </a:rPr>
              <a:t>THIS </a:t>
            </a:r>
            <a:r>
              <a:rPr lang="es-ES_tradnl" sz="8000" u="sng" dirty="0" smtClean="0">
                <a:solidFill>
                  <a:schemeClr val="bg1"/>
                </a:solidFill>
              </a:rPr>
              <a:t>IS</a:t>
            </a:r>
            <a:r>
              <a:rPr lang="es-ES_tradnl" sz="8000" dirty="0" smtClean="0">
                <a:solidFill>
                  <a:schemeClr val="bg1"/>
                </a:solidFill>
              </a:rPr>
              <a:t> COOL</a:t>
            </a:r>
            <a:endParaRPr lang="es-ES_tradnl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webkit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https</a:t>
            </a:r>
            <a:r>
              <a:rPr lang="es-ES_tradnl" dirty="0" smtClean="0"/>
              <a:t>://</a:t>
            </a:r>
            <a:r>
              <a:rPr lang="es-ES_tradnl" dirty="0" err="1" smtClean="0"/>
              <a:t>github.com</a:t>
            </a:r>
            <a:r>
              <a:rPr lang="es-ES_tradnl" dirty="0" smtClean="0"/>
              <a:t>/</a:t>
            </a:r>
            <a:r>
              <a:rPr lang="es-ES_tradnl" dirty="0" err="1" smtClean="0"/>
              <a:t>rwaldron</a:t>
            </a:r>
            <a:r>
              <a:rPr lang="es-ES_tradnl" dirty="0" smtClean="0"/>
              <a:t>/</a:t>
            </a:r>
            <a:r>
              <a:rPr lang="es-ES_tradnl" dirty="0" err="1" smtClean="0"/>
              <a:t>johnny-five</a:t>
            </a:r>
            <a:r>
              <a:rPr lang="es-ES_tradnl" dirty="0" smtClean="0"/>
              <a:t>/wiki/</a:t>
            </a:r>
            <a:r>
              <a:rPr lang="es-ES_tradnl" dirty="0" err="1" smtClean="0"/>
              <a:t>Getting</a:t>
            </a:r>
            <a:r>
              <a:rPr lang="es-ES_tradnl" dirty="0" smtClean="0"/>
              <a:t>-</a:t>
            </a:r>
            <a:r>
              <a:rPr lang="es-ES_tradnl" dirty="0" err="1" smtClean="0"/>
              <a:t>started</a:t>
            </a:r>
            <a:r>
              <a:rPr lang="es-ES_tradnl" dirty="0" smtClean="0"/>
              <a:t>-</a:t>
            </a:r>
            <a:r>
              <a:rPr lang="es-ES_tradnl" dirty="0" err="1" smtClean="0"/>
              <a:t>with</a:t>
            </a:r>
            <a:r>
              <a:rPr lang="es-ES_tradnl" dirty="0" smtClean="0"/>
              <a:t>-Johnny-</a:t>
            </a:r>
            <a:r>
              <a:rPr lang="es-ES_tradnl" dirty="0" err="1" smtClean="0"/>
              <a:t>Five</a:t>
            </a:r>
            <a:r>
              <a:rPr lang="es-ES_tradnl" dirty="0" smtClean="0"/>
              <a:t>-and-</a:t>
            </a:r>
            <a:r>
              <a:rPr lang="es-ES_tradnl" dirty="0" err="1" smtClean="0"/>
              <a:t>Node</a:t>
            </a:r>
            <a:r>
              <a:rPr lang="es-ES_tradnl" dirty="0" smtClean="0"/>
              <a:t>-</a:t>
            </a:r>
            <a:r>
              <a:rPr lang="es-ES_tradnl" dirty="0" err="1" smtClean="0"/>
              <a:t>Webkit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30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wifi</a:t>
            </a:r>
            <a:r>
              <a:rPr lang="es-ES_tradnl" dirty="0" smtClean="0"/>
              <a:t> </a:t>
            </a:r>
            <a:r>
              <a:rPr lang="es-ES_tradnl" dirty="0" err="1" smtClean="0"/>
              <a:t>shields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61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it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9046" y="0"/>
            <a:ext cx="12159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9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IDEAS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votaciones con móviles?</a:t>
            </a:r>
          </a:p>
          <a:p>
            <a:r>
              <a:rPr lang="es-ES_tradnl" dirty="0" smtClean="0"/>
              <a:t>QR con la URL para que puedan controlarlo desde el móvil</a:t>
            </a:r>
          </a:p>
          <a:p>
            <a:r>
              <a:rPr lang="es-ES_tradnl" dirty="0" smtClean="0"/>
              <a:t>acertijos para matar o salvar a un muñequito de lego</a:t>
            </a:r>
          </a:p>
          <a:p>
            <a:r>
              <a:rPr lang="es-ES_tradnl" dirty="0" smtClean="0"/>
              <a:t>enganchar</a:t>
            </a:r>
            <a:r>
              <a:rPr lang="es-ES_tradnl" baseline="0" dirty="0" smtClean="0"/>
              <a:t> el relé con el lego?</a:t>
            </a:r>
          </a:p>
          <a:p>
            <a:r>
              <a:rPr lang="es-ES_tradnl" dirty="0" smtClean="0"/>
              <a:t>acelerómetro + motores + lego?</a:t>
            </a:r>
          </a:p>
          <a:p>
            <a:r>
              <a:rPr lang="es-ES_tradnl" dirty="0" err="1" smtClean="0"/>
              <a:t>twilio</a:t>
            </a:r>
            <a:r>
              <a:rPr lang="es-ES_tradnl" dirty="0" smtClean="0"/>
              <a:t>?</a:t>
            </a:r>
            <a:endParaRPr lang="es-ES_tradnl" baseline="0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3357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arduino</a:t>
            </a:r>
            <a:r>
              <a:rPr lang="es-ES_tradnl" dirty="0" smtClean="0"/>
              <a:t> vs </a:t>
            </a:r>
            <a:r>
              <a:rPr lang="es-ES_tradnl" dirty="0" err="1" smtClean="0"/>
              <a:t>raspberry</a:t>
            </a:r>
            <a:r>
              <a:rPr lang="es-ES_tradnl" dirty="0" smtClean="0"/>
              <a:t> pi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http://</a:t>
            </a:r>
            <a:r>
              <a:rPr lang="es-ES_tradnl" dirty="0" err="1"/>
              <a:t>hackaday.soup.io</a:t>
            </a:r>
            <a:r>
              <a:rPr lang="es-ES_tradnl" dirty="0"/>
              <a:t>/</a:t>
            </a:r>
            <a:r>
              <a:rPr lang="es-ES_tradnl" dirty="0" err="1"/>
              <a:t>tag</a:t>
            </a:r>
            <a:r>
              <a:rPr lang="es-ES_tradnl" dirty="0"/>
              <a:t>/led%20hacks?since=324715366</a:t>
            </a:r>
          </a:p>
        </p:txBody>
      </p:sp>
    </p:spTree>
    <p:extLst>
      <p:ext uri="{BB962C8B-B14F-4D97-AF65-F5344CB8AC3E}">
        <p14:creationId xmlns:p14="http://schemas.microsoft.com/office/powerpoint/2010/main" val="139448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smtClean="0"/>
              <a:t>ok, </a:t>
            </a:r>
            <a:r>
              <a:rPr lang="es-ES_tradnl" dirty="0" err="1" smtClean="0"/>
              <a:t>let</a:t>
            </a:r>
            <a:r>
              <a:rPr lang="es-ES_tradnl" dirty="0" smtClean="0"/>
              <a:t> me try!</a:t>
            </a:r>
            <a:endParaRPr lang="es-ES_tradnl" dirty="0"/>
          </a:p>
        </p:txBody>
      </p:sp>
      <p:sp>
        <p:nvSpPr>
          <p:cNvPr id="5" name="Rectangle 4"/>
          <p:cNvSpPr/>
          <p:nvPr/>
        </p:nvSpPr>
        <p:spPr>
          <a:xfrm>
            <a:off x="523299" y="1121732"/>
            <a:ext cx="44550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>
                <a:hlinkClick r:id="rId2"/>
              </a:rPr>
              <a:t>http://node-ardx.org/</a:t>
            </a:r>
            <a:endParaRPr lang="es-ES_tradnl" sz="3600" dirty="0">
              <a:hlinkClick r:id="rId3"/>
            </a:endParaRPr>
          </a:p>
        </p:txBody>
      </p:sp>
      <p:sp>
        <p:nvSpPr>
          <p:cNvPr id="6" name="Rectangle 5">
            <a:hlinkClick r:id="rId4"/>
          </p:cNvPr>
          <p:cNvSpPr/>
          <p:nvPr/>
        </p:nvSpPr>
        <p:spPr>
          <a:xfrm>
            <a:off x="523299" y="1855294"/>
            <a:ext cx="8268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>
                <a:hlinkClick r:id="rId4"/>
              </a:rPr>
              <a:t>https://github.com/rwaldron/johnny-five</a:t>
            </a:r>
            <a:endParaRPr lang="es-ES_tradnl" sz="3600" dirty="0">
              <a:hlinkClick r:id="rId3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2077" b="24985"/>
          <a:stretch/>
        </p:blipFill>
        <p:spPr>
          <a:xfrm>
            <a:off x="4171243" y="2974708"/>
            <a:ext cx="4620590" cy="24460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3299" y="2588857"/>
            <a:ext cx="4755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 err="1" smtClean="0"/>
              <a:t>SparkFun</a:t>
            </a:r>
            <a:r>
              <a:rPr lang="es-ES_tradnl" sz="3600" dirty="0" smtClean="0"/>
              <a:t> </a:t>
            </a:r>
            <a:r>
              <a:rPr lang="es-ES_tradnl" sz="3600" dirty="0" err="1" smtClean="0"/>
              <a:t>Inventor’s</a:t>
            </a:r>
            <a:r>
              <a:rPr lang="es-ES_tradnl" sz="3600" dirty="0" smtClean="0"/>
              <a:t> Kit</a:t>
            </a:r>
            <a:endParaRPr lang="es-ES_tradnl" sz="3600" dirty="0">
              <a:hlinkClick r:id="rId3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3299" y="388170"/>
            <a:ext cx="7969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 smtClean="0">
                <a:hlinkClick r:id="rId6"/>
              </a:rPr>
              <a:t>http://github.com/jabadia/wenodetalk</a:t>
            </a:r>
            <a:endParaRPr lang="es-ES_tradnl" sz="3600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83747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iana_jon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664" y="0"/>
            <a:ext cx="16174528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1176224" y="161858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_tradnl" sz="8000" dirty="0" smtClean="0">
                <a:solidFill>
                  <a:schemeClr val="bg1"/>
                </a:solidFill>
              </a:rPr>
              <a:t>THANKS!</a:t>
            </a:r>
            <a:endParaRPr lang="es-ES_tradnl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897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-8670" r="-8670"/>
          <a:stretch/>
        </p:blipFill>
        <p:spPr>
          <a:xfrm>
            <a:off x="0" y="0"/>
            <a:ext cx="9144000" cy="68580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err="1" smtClean="0"/>
              <a:t>what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arduino</a:t>
            </a:r>
            <a:r>
              <a:rPr lang="es-ES_tradnl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7273" y="274638"/>
            <a:ext cx="8229600" cy="1143000"/>
          </a:xfrm>
        </p:spPr>
        <p:txBody>
          <a:bodyPr/>
          <a:lstStyle/>
          <a:p>
            <a:pPr algn="l"/>
            <a:r>
              <a:rPr lang="es-ES_tradnl" dirty="0" err="1" smtClean="0"/>
              <a:t>arduino.cc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8985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alphaModFix amt="62000"/>
          </a:blip>
          <a:srcRect l="-8670" r="-8670"/>
          <a:stretch/>
        </p:blipFill>
        <p:spPr>
          <a:xfrm>
            <a:off x="0" y="0"/>
            <a:ext cx="9144000" cy="6858000"/>
          </a:xfrm>
        </p:spPr>
      </p:pic>
      <p:sp>
        <p:nvSpPr>
          <p:cNvPr id="3" name="TextBox 2"/>
          <p:cNvSpPr txBox="1"/>
          <p:nvPr/>
        </p:nvSpPr>
        <p:spPr>
          <a:xfrm>
            <a:off x="3640666" y="5943600"/>
            <a:ext cx="956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>
                <a:solidFill>
                  <a:srgbClr val="FF0000"/>
                </a:solidFill>
              </a:rPr>
              <a:t>external</a:t>
            </a:r>
            <a:endParaRPr lang="es-ES_tradnl" dirty="0" smtClean="0">
              <a:solidFill>
                <a:srgbClr val="FF0000"/>
              </a:solidFill>
            </a:endParaRPr>
          </a:p>
          <a:p>
            <a:r>
              <a:rPr lang="es-ES_tradnl" dirty="0" err="1" smtClean="0">
                <a:solidFill>
                  <a:srgbClr val="FF0000"/>
                </a:solidFill>
              </a:rPr>
              <a:t>power</a:t>
            </a:r>
            <a:endParaRPr lang="es-ES_tradnl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6826" y="489373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solidFill>
                  <a:srgbClr val="FF0000"/>
                </a:solidFill>
              </a:rPr>
              <a:t>USB</a:t>
            </a:r>
            <a:endParaRPr lang="es-ES_tradnl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189" y="3166534"/>
            <a:ext cx="816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>
                <a:solidFill>
                  <a:srgbClr val="FF0000"/>
                </a:solidFill>
              </a:rPr>
              <a:t>reset</a:t>
            </a:r>
            <a:r>
              <a:rPr lang="es-ES_tradnl" dirty="0">
                <a:solidFill>
                  <a:srgbClr val="FF0000"/>
                </a:solidFill>
              </a:rPr>
              <a:t/>
            </a:r>
            <a:br>
              <a:rPr lang="es-ES_tradnl" dirty="0">
                <a:solidFill>
                  <a:srgbClr val="FF0000"/>
                </a:solidFill>
              </a:rPr>
            </a:br>
            <a:r>
              <a:rPr lang="es-ES_tradnl" dirty="0" err="1" smtClean="0">
                <a:solidFill>
                  <a:srgbClr val="FF0000"/>
                </a:solidFill>
              </a:rPr>
              <a:t>button</a:t>
            </a:r>
            <a:endParaRPr lang="es-ES_tradnl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0761" y="1383772"/>
            <a:ext cx="76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solidFill>
                  <a:srgbClr val="FF0000"/>
                </a:solidFill>
              </a:rPr>
              <a:t>digital</a:t>
            </a:r>
            <a:br>
              <a:rPr lang="es-ES_tradnl" dirty="0" smtClean="0">
                <a:solidFill>
                  <a:srgbClr val="FF0000"/>
                </a:solidFill>
              </a:rPr>
            </a:br>
            <a:r>
              <a:rPr lang="es-ES_tradnl" dirty="0" err="1" smtClean="0">
                <a:solidFill>
                  <a:srgbClr val="FF0000"/>
                </a:solidFill>
              </a:rPr>
              <a:t>pins</a:t>
            </a:r>
            <a:endParaRPr lang="es-ES_tradnl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25391" y="2248339"/>
            <a:ext cx="81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>
                <a:solidFill>
                  <a:srgbClr val="FF0000"/>
                </a:solidFill>
              </a:rPr>
              <a:t>analog</a:t>
            </a:r>
            <a:r>
              <a:rPr lang="es-ES_tradnl" dirty="0" smtClean="0">
                <a:solidFill>
                  <a:srgbClr val="FF0000"/>
                </a:solidFill>
              </a:rPr>
              <a:t/>
            </a:r>
            <a:br>
              <a:rPr lang="es-ES_tradnl" dirty="0" smtClean="0">
                <a:solidFill>
                  <a:srgbClr val="FF0000"/>
                </a:solidFill>
              </a:rPr>
            </a:br>
            <a:r>
              <a:rPr lang="es-ES_tradnl" dirty="0" err="1" smtClean="0">
                <a:solidFill>
                  <a:srgbClr val="FF0000"/>
                </a:solidFill>
              </a:rPr>
              <a:t>pins</a:t>
            </a:r>
            <a:endParaRPr lang="es-ES_tradnl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4591" y="737441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>
                <a:solidFill>
                  <a:srgbClr val="FF0000"/>
                </a:solidFill>
              </a:rPr>
              <a:t>ATmega</a:t>
            </a:r>
            <a:r>
              <a:rPr lang="es-ES_tradnl" dirty="0" smtClean="0">
                <a:solidFill>
                  <a:srgbClr val="FF0000"/>
                </a:solidFill>
              </a:rPr>
              <a:t/>
            </a:r>
            <a:br>
              <a:rPr lang="es-ES_tradnl" dirty="0" smtClean="0">
                <a:solidFill>
                  <a:srgbClr val="FF0000"/>
                </a:solidFill>
              </a:rPr>
            </a:br>
            <a:r>
              <a:rPr lang="es-ES_tradnl" dirty="0" err="1" smtClean="0">
                <a:solidFill>
                  <a:srgbClr val="FF0000"/>
                </a:solidFill>
              </a:rPr>
              <a:t>microcontroller</a:t>
            </a:r>
            <a:endParaRPr lang="es-ES_tradnl" dirty="0">
              <a:solidFill>
                <a:srgbClr val="FF0000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601255" y="3829050"/>
            <a:ext cx="636995" cy="635490"/>
          </a:xfrm>
          <a:custGeom>
            <a:avLst/>
            <a:gdLst>
              <a:gd name="connsiteX0" fmla="*/ 224245 w 636995"/>
              <a:gd name="connsiteY0" fmla="*/ 0 h 635490"/>
              <a:gd name="connsiteX1" fmla="*/ 1995 w 636995"/>
              <a:gd name="connsiteY1" fmla="*/ 387350 h 635490"/>
              <a:gd name="connsiteX2" fmla="*/ 338545 w 636995"/>
              <a:gd name="connsiteY2" fmla="*/ 635000 h 635490"/>
              <a:gd name="connsiteX3" fmla="*/ 636995 w 636995"/>
              <a:gd name="connsiteY3" fmla="*/ 438150 h 6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995" h="635490">
                <a:moveTo>
                  <a:pt x="224245" y="0"/>
                </a:moveTo>
                <a:cubicBezTo>
                  <a:pt x="103595" y="140758"/>
                  <a:pt x="-17055" y="281517"/>
                  <a:pt x="1995" y="387350"/>
                </a:cubicBezTo>
                <a:cubicBezTo>
                  <a:pt x="21045" y="493183"/>
                  <a:pt x="232712" y="626533"/>
                  <a:pt x="338545" y="635000"/>
                </a:cubicBezTo>
                <a:cubicBezTo>
                  <a:pt x="444378" y="643467"/>
                  <a:pt x="540686" y="540808"/>
                  <a:pt x="636995" y="438150"/>
                </a:cubicBezTo>
              </a:path>
            </a:pathLst>
          </a:cu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Freeform 1"/>
          <p:cNvSpPr/>
          <p:nvPr/>
        </p:nvSpPr>
        <p:spPr>
          <a:xfrm>
            <a:off x="4933242" y="1269849"/>
            <a:ext cx="2214260" cy="2539699"/>
          </a:xfrm>
          <a:custGeom>
            <a:avLst/>
            <a:gdLst>
              <a:gd name="connsiteX0" fmla="*/ 1514163 w 2214260"/>
              <a:gd name="connsiteY0" fmla="*/ 0 h 2539699"/>
              <a:gd name="connsiteX1" fmla="*/ 81407 w 2214260"/>
              <a:gd name="connsiteY1" fmla="*/ 1758253 h 2539699"/>
              <a:gd name="connsiteX2" fmla="*/ 0 w 2214260"/>
              <a:gd name="connsiteY2" fmla="*/ 2197816 h 2539699"/>
              <a:gd name="connsiteX3" fmla="*/ 862910 w 2214260"/>
              <a:gd name="connsiteY3" fmla="*/ 2539699 h 2539699"/>
              <a:gd name="connsiteX4" fmla="*/ 2214260 w 2214260"/>
              <a:gd name="connsiteY4" fmla="*/ 569804 h 2539699"/>
              <a:gd name="connsiteX5" fmla="*/ 2084010 w 2214260"/>
              <a:gd name="connsiteY5" fmla="*/ 179082 h 2539699"/>
              <a:gd name="connsiteX6" fmla="*/ 1514163 w 2214260"/>
              <a:gd name="connsiteY6" fmla="*/ 0 h 253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260" h="2539699">
                <a:moveTo>
                  <a:pt x="1514163" y="0"/>
                </a:moveTo>
                <a:lnTo>
                  <a:pt x="81407" y="1758253"/>
                </a:lnTo>
                <a:lnTo>
                  <a:pt x="0" y="2197816"/>
                </a:lnTo>
                <a:lnTo>
                  <a:pt x="862910" y="2539699"/>
                </a:lnTo>
                <a:lnTo>
                  <a:pt x="2214260" y="569804"/>
                </a:lnTo>
                <a:lnTo>
                  <a:pt x="2084010" y="179082"/>
                </a:lnTo>
                <a:lnTo>
                  <a:pt x="1514163" y="0"/>
                </a:lnTo>
                <a:close/>
              </a:path>
            </a:pathLst>
          </a:cu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Freeform 9"/>
          <p:cNvSpPr/>
          <p:nvPr/>
        </p:nvSpPr>
        <p:spPr>
          <a:xfrm>
            <a:off x="6740467" y="1725693"/>
            <a:ext cx="1123411" cy="1758252"/>
          </a:xfrm>
          <a:custGeom>
            <a:avLst/>
            <a:gdLst>
              <a:gd name="connsiteX0" fmla="*/ 1123411 w 1123411"/>
              <a:gd name="connsiteY0" fmla="*/ 0 h 1758252"/>
              <a:gd name="connsiteX1" fmla="*/ 0 w 1123411"/>
              <a:gd name="connsiteY1" fmla="*/ 1758252 h 175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3411" h="1758252">
                <a:moveTo>
                  <a:pt x="1123411" y="0"/>
                </a:moveTo>
                <a:lnTo>
                  <a:pt x="0" y="1758252"/>
                </a:lnTo>
              </a:path>
            </a:pathLst>
          </a:cu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lt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556169" y="538512"/>
            <a:ext cx="1960054" cy="1709827"/>
          </a:xfrm>
          <a:custGeom>
            <a:avLst/>
            <a:gdLst>
              <a:gd name="connsiteX0" fmla="*/ 1123411 w 1123411"/>
              <a:gd name="connsiteY0" fmla="*/ 0 h 1758252"/>
              <a:gd name="connsiteX1" fmla="*/ 0 w 1123411"/>
              <a:gd name="connsiteY1" fmla="*/ 1758252 h 175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3411" h="1758252">
                <a:moveTo>
                  <a:pt x="1123411" y="0"/>
                </a:moveTo>
                <a:lnTo>
                  <a:pt x="0" y="1758252"/>
                </a:lnTo>
              </a:path>
            </a:pathLst>
          </a:cu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lt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286224" y="3842108"/>
            <a:ext cx="1042005" cy="1334970"/>
          </a:xfrm>
          <a:custGeom>
            <a:avLst/>
            <a:gdLst>
              <a:gd name="connsiteX0" fmla="*/ 0 w 1042005"/>
              <a:gd name="connsiteY0" fmla="*/ 0 h 1334970"/>
              <a:gd name="connsiteX1" fmla="*/ 227939 w 1042005"/>
              <a:gd name="connsiteY1" fmla="*/ 846566 h 1334970"/>
              <a:gd name="connsiteX2" fmla="*/ 1042005 w 1042005"/>
              <a:gd name="connsiteY2" fmla="*/ 1334970 h 1334970"/>
              <a:gd name="connsiteX3" fmla="*/ 944317 w 1042005"/>
              <a:gd name="connsiteY3" fmla="*/ 553524 h 1334970"/>
              <a:gd name="connsiteX4" fmla="*/ 0 w 1042005"/>
              <a:gd name="connsiteY4" fmla="*/ 0 h 133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005" h="1334970">
                <a:moveTo>
                  <a:pt x="0" y="0"/>
                </a:moveTo>
                <a:lnTo>
                  <a:pt x="227939" y="846566"/>
                </a:lnTo>
                <a:lnTo>
                  <a:pt x="1042005" y="1334970"/>
                </a:lnTo>
                <a:lnTo>
                  <a:pt x="944317" y="553524"/>
                </a:lnTo>
                <a:lnTo>
                  <a:pt x="0" y="0"/>
                </a:lnTo>
                <a:close/>
              </a:path>
            </a:pathLst>
          </a:cu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reeform 14"/>
          <p:cNvSpPr/>
          <p:nvPr/>
        </p:nvSpPr>
        <p:spPr>
          <a:xfrm>
            <a:off x="4233145" y="5014277"/>
            <a:ext cx="1009442" cy="1204728"/>
          </a:xfrm>
          <a:custGeom>
            <a:avLst/>
            <a:gdLst>
              <a:gd name="connsiteX0" fmla="*/ 32563 w 1009442"/>
              <a:gd name="connsiteY0" fmla="*/ 0 h 1204728"/>
              <a:gd name="connsiteX1" fmla="*/ 0 w 1009442"/>
              <a:gd name="connsiteY1" fmla="*/ 781445 h 1204728"/>
              <a:gd name="connsiteX2" fmla="*/ 895473 w 1009442"/>
              <a:gd name="connsiteY2" fmla="*/ 1204728 h 1204728"/>
              <a:gd name="connsiteX3" fmla="*/ 1009442 w 1009442"/>
              <a:gd name="connsiteY3" fmla="*/ 423283 h 1204728"/>
              <a:gd name="connsiteX4" fmla="*/ 32563 w 1009442"/>
              <a:gd name="connsiteY4" fmla="*/ 0 h 120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442" h="1204728">
                <a:moveTo>
                  <a:pt x="32563" y="0"/>
                </a:moveTo>
                <a:lnTo>
                  <a:pt x="0" y="781445"/>
                </a:lnTo>
                <a:lnTo>
                  <a:pt x="895473" y="1204728"/>
                </a:lnTo>
                <a:lnTo>
                  <a:pt x="1009442" y="423283"/>
                </a:lnTo>
                <a:lnTo>
                  <a:pt x="32563" y="0"/>
                </a:lnTo>
                <a:close/>
              </a:path>
            </a:pathLst>
          </a:cu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1502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7" grpId="0" animBg="1"/>
      <p:bldP spid="2" grpId="0" animBg="1"/>
      <p:bldP spid="10" grpId="0" animBg="1"/>
      <p:bldP spid="14" grpId="0" animBg="1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err="1" smtClean="0"/>
              <a:t>how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works</a:t>
            </a:r>
            <a:r>
              <a:rPr lang="es-ES_tradnl" dirty="0" smtClean="0"/>
              <a:t>?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5113" r="2924" b="6442"/>
          <a:stretch/>
        </p:blipFill>
        <p:spPr>
          <a:xfrm>
            <a:off x="1819932" y="872804"/>
            <a:ext cx="2837256" cy="331819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843" t="11124" r="61806" b="11021"/>
          <a:stretch/>
        </p:blipFill>
        <p:spPr>
          <a:xfrm>
            <a:off x="5716984" y="1020233"/>
            <a:ext cx="1409700" cy="1413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6920" t="11191" r="2676" b="11653"/>
          <a:stretch/>
        </p:blipFill>
        <p:spPr>
          <a:xfrm>
            <a:off x="5716984" y="2789767"/>
            <a:ext cx="2408767" cy="14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2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2859" t="4211" r="1603"/>
          <a:stretch/>
        </p:blipFill>
        <p:spPr>
          <a:xfrm>
            <a:off x="879192" y="472124"/>
            <a:ext cx="7570816" cy="478845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err="1" smtClean="0"/>
              <a:t>wire</a:t>
            </a:r>
            <a:r>
              <a:rPr lang="es-ES_tradnl" dirty="0" smtClean="0"/>
              <a:t> </a:t>
            </a:r>
            <a:r>
              <a:rPr lang="es-ES_tradnl" dirty="0" err="1" smtClean="0"/>
              <a:t>everything</a:t>
            </a:r>
            <a:endParaRPr lang="es-ES_tradnl" dirty="0"/>
          </a:p>
        </p:txBody>
      </p:sp>
      <p:sp>
        <p:nvSpPr>
          <p:cNvPr id="3" name="TextBox 2"/>
          <p:cNvSpPr txBox="1"/>
          <p:nvPr/>
        </p:nvSpPr>
        <p:spPr>
          <a:xfrm>
            <a:off x="602410" y="211641"/>
            <a:ext cx="478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400" dirty="0" smtClean="0"/>
              <a:t>ANIMACION!</a:t>
            </a:r>
            <a:endParaRPr lang="es-ES_tradnl" sz="5400" dirty="0"/>
          </a:p>
        </p:txBody>
      </p:sp>
      <p:sp>
        <p:nvSpPr>
          <p:cNvPr id="9" name="Multiply 8"/>
          <p:cNvSpPr/>
          <p:nvPr/>
        </p:nvSpPr>
        <p:spPr>
          <a:xfrm>
            <a:off x="2305539" y="837976"/>
            <a:ext cx="4650154" cy="4746106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575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451350"/>
            <a:ext cx="6815328" cy="49621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451350"/>
            <a:ext cx="6815328" cy="496214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 err="1" smtClean="0"/>
              <a:t>wire</a:t>
            </a:r>
            <a:r>
              <a:rPr lang="es-ES_tradnl" dirty="0" smtClean="0"/>
              <a:t> </a:t>
            </a:r>
            <a:r>
              <a:rPr lang="es-ES_tradnl" dirty="0" err="1" smtClean="0"/>
              <a:t>everything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520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90" y="130241"/>
            <a:ext cx="3734404" cy="49654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370" y="402935"/>
            <a:ext cx="3403562" cy="48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1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5133</TotalTime>
  <Words>536</Words>
  <Application>Microsoft Macintosh PowerPoint</Application>
  <PresentationFormat>On-screen Show (4:3)</PresentationFormat>
  <Paragraphs>156</Paragraphs>
  <Slides>33</Slides>
  <Notes>10</Notes>
  <HiddenSlides>11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Black</vt:lpstr>
      <vt:lpstr>Controlling RealWorldTM elements with Node.js and Arduino</vt:lpstr>
      <vt:lpstr>Controlling RealWorldTM elements with Node.js and Arduino</vt:lpstr>
      <vt:lpstr>PowerPoint Presentation</vt:lpstr>
      <vt:lpstr>arduino.cc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shields</vt:lpstr>
      <vt:lpstr>PowerPoint Presentation</vt:lpstr>
      <vt:lpstr>Wasn’t this supposed to be about node.js?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node</vt:lpstr>
      <vt:lpstr>node-ardx.org</vt:lpstr>
      <vt:lpstr>SO WHAT</vt:lpstr>
      <vt:lpstr>PowerPoint Presentation</vt:lpstr>
      <vt:lpstr>PowerPoint Presentation</vt:lpstr>
      <vt:lpstr>ok, but what’s new</vt:lpstr>
      <vt:lpstr>PowerPoint Presentation</vt:lpstr>
      <vt:lpstr>PowerPoint Presentation</vt:lpstr>
      <vt:lpstr>webkit</vt:lpstr>
      <vt:lpstr>wifi shields</vt:lpstr>
      <vt:lpstr>IDEAS</vt:lpstr>
      <vt:lpstr>arduino vs raspberry pi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Controlling RealWorld with Node.JS</dc:title>
  <dc:creator>Javier Abadia</dc:creator>
  <cp:lastModifiedBy>Javier Abadia</cp:lastModifiedBy>
  <cp:revision>50</cp:revision>
  <dcterms:created xsi:type="dcterms:W3CDTF">2014-08-17T17:26:07Z</dcterms:created>
  <dcterms:modified xsi:type="dcterms:W3CDTF">2014-09-28T22:11:21Z</dcterms:modified>
</cp:coreProperties>
</file>